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315" r:id="rId8"/>
    <p:sldId id="264" r:id="rId9"/>
    <p:sldId id="265" r:id="rId10"/>
    <p:sldId id="314" r:id="rId11"/>
    <p:sldId id="267" r:id="rId12"/>
    <p:sldId id="268" r:id="rId13"/>
    <p:sldId id="31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18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</p:sldIdLst>
  <p:sldSz cx="12204700" cy="6870700"/>
  <p:notesSz cx="12204700" cy="6870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82"/>
            <a:ext cx="12204700" cy="6879183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637" y="2408987"/>
            <a:ext cx="7775027" cy="1649351"/>
          </a:xfrm>
        </p:spPr>
        <p:txBody>
          <a:bodyPr anchor="b">
            <a:noAutofit/>
          </a:bodyPr>
          <a:lstStyle>
            <a:lvl1pPr algn="r">
              <a:defRPr sz="5405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637" y="4058335"/>
            <a:ext cx="7775027" cy="109893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0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8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1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95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040" y="610729"/>
            <a:ext cx="8605623" cy="3409903"/>
          </a:xfrm>
        </p:spPr>
        <p:txBody>
          <a:bodyPr anchor="ctr">
            <a:normAutofit/>
          </a:bodyPr>
          <a:lstStyle>
            <a:lvl1pPr algn="l">
              <a:defRPr sz="440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040" y="4478679"/>
            <a:ext cx="8605623" cy="1573871"/>
          </a:xfrm>
        </p:spPr>
        <p:txBody>
          <a:bodyPr anchor="ctr">
            <a:normAutofit/>
          </a:bodyPr>
          <a:lstStyle>
            <a:lvl1pPr marL="0" indent="0" algn="l">
              <a:buNone/>
              <a:defRPr sz="180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657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2pPr>
            <a:lvl3pPr marL="915314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3pPr>
            <a:lvl4pPr marL="137297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306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82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594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360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6125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239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04" y="610729"/>
            <a:ext cx="8102565" cy="3028197"/>
          </a:xfrm>
        </p:spPr>
        <p:txBody>
          <a:bodyPr anchor="ctr">
            <a:normAutofit/>
          </a:bodyPr>
          <a:lstStyle>
            <a:lvl1pPr algn="l">
              <a:defRPr sz="440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7562" y="3638926"/>
            <a:ext cx="7232050" cy="38170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657" indent="0">
              <a:buFontTx/>
              <a:buNone/>
              <a:defRPr/>
            </a:lvl2pPr>
            <a:lvl3pPr marL="915314" indent="0">
              <a:buFontTx/>
              <a:buNone/>
              <a:defRPr/>
            </a:lvl3pPr>
            <a:lvl4pPr marL="1372972" indent="0">
              <a:buFontTx/>
              <a:buNone/>
              <a:defRPr/>
            </a:lvl4pPr>
            <a:lvl5pPr marL="183062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040" y="4478679"/>
            <a:ext cx="8605623" cy="1573871"/>
          </a:xfrm>
        </p:spPr>
        <p:txBody>
          <a:bodyPr anchor="ctr">
            <a:normAutofit/>
          </a:bodyPr>
          <a:lstStyle>
            <a:lvl1pPr marL="0" indent="0" algn="l">
              <a:buNone/>
              <a:defRPr sz="180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657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2pPr>
            <a:lvl3pPr marL="915314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3pPr>
            <a:lvl4pPr marL="137297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306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82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594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360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6125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2434" y="791842"/>
            <a:ext cx="610235" cy="585859"/>
          </a:xfrm>
          <a:prstGeom prst="rect">
            <a:avLst/>
          </a:prstGeom>
        </p:spPr>
        <p:txBody>
          <a:bodyPr vert="horz" lIns="91535" tIns="45768" rIns="91535" bIns="45768" rtlCol="0" anchor="ctr">
            <a:noAutofit/>
          </a:bodyPr>
          <a:lstStyle/>
          <a:p>
            <a:pPr lvl="0"/>
            <a:r>
              <a:rPr lang="en-US" sz="800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02275" y="2891901"/>
            <a:ext cx="610235" cy="585859"/>
          </a:xfrm>
          <a:prstGeom prst="rect">
            <a:avLst/>
          </a:prstGeom>
        </p:spPr>
        <p:txBody>
          <a:bodyPr vert="horz" lIns="91535" tIns="45768" rIns="91535" bIns="45768" rtlCol="0" anchor="ctr">
            <a:noAutofit/>
          </a:bodyPr>
          <a:lstStyle/>
          <a:p>
            <a:pPr lvl="0"/>
            <a:r>
              <a:rPr lang="en-US" sz="800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4518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040" y="1935566"/>
            <a:ext cx="8605623" cy="2600266"/>
          </a:xfrm>
        </p:spPr>
        <p:txBody>
          <a:bodyPr anchor="b">
            <a:normAutofit/>
          </a:bodyPr>
          <a:lstStyle>
            <a:lvl1pPr algn="l">
              <a:defRPr sz="440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040" y="4535832"/>
            <a:ext cx="8605623" cy="1516718"/>
          </a:xfrm>
        </p:spPr>
        <p:txBody>
          <a:bodyPr anchor="t">
            <a:normAutofit/>
          </a:bodyPr>
          <a:lstStyle>
            <a:lvl1pPr marL="0" indent="0" algn="l">
              <a:buNone/>
              <a:defRPr sz="180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657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2pPr>
            <a:lvl3pPr marL="915314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3pPr>
            <a:lvl4pPr marL="137297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306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82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594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360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6125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8297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04" y="610729"/>
            <a:ext cx="8102565" cy="3028197"/>
          </a:xfrm>
        </p:spPr>
        <p:txBody>
          <a:bodyPr anchor="ctr">
            <a:normAutofit/>
          </a:bodyPr>
          <a:lstStyle>
            <a:lvl1pPr algn="l">
              <a:defRPr sz="440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8038" y="4020632"/>
            <a:ext cx="8605624" cy="515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657" indent="0">
              <a:buFontTx/>
              <a:buNone/>
              <a:defRPr/>
            </a:lvl2pPr>
            <a:lvl3pPr marL="915314" indent="0">
              <a:buFontTx/>
              <a:buNone/>
              <a:defRPr/>
            </a:lvl3pPr>
            <a:lvl4pPr marL="1372972" indent="0">
              <a:buFontTx/>
              <a:buNone/>
              <a:defRPr/>
            </a:lvl4pPr>
            <a:lvl5pPr marL="183062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040" y="4535832"/>
            <a:ext cx="8605623" cy="1516718"/>
          </a:xfrm>
        </p:spPr>
        <p:txBody>
          <a:bodyPr anchor="t">
            <a:normAutofit/>
          </a:bodyPr>
          <a:lstStyle>
            <a:lvl1pPr marL="0" indent="0" algn="l">
              <a:buNone/>
              <a:defRPr sz="180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657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2pPr>
            <a:lvl3pPr marL="915314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3pPr>
            <a:lvl4pPr marL="137297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306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82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594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360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6125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2434" y="791842"/>
            <a:ext cx="610235" cy="585859"/>
          </a:xfrm>
          <a:prstGeom prst="rect">
            <a:avLst/>
          </a:prstGeom>
        </p:spPr>
        <p:txBody>
          <a:bodyPr vert="horz" lIns="91535" tIns="45768" rIns="91535" bIns="45768" rtlCol="0" anchor="ctr">
            <a:noAutofit/>
          </a:bodyPr>
          <a:lstStyle/>
          <a:p>
            <a:pPr lvl="0"/>
            <a:r>
              <a:rPr lang="en-US" sz="800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02275" y="2891901"/>
            <a:ext cx="610235" cy="585859"/>
          </a:xfrm>
          <a:prstGeom prst="rect">
            <a:avLst/>
          </a:prstGeom>
        </p:spPr>
        <p:txBody>
          <a:bodyPr vert="horz" lIns="91535" tIns="45768" rIns="91535" bIns="45768" rtlCol="0" anchor="ctr">
            <a:noAutofit/>
          </a:bodyPr>
          <a:lstStyle/>
          <a:p>
            <a:pPr lvl="0"/>
            <a:r>
              <a:rPr lang="en-US" sz="800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4228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14" y="610729"/>
            <a:ext cx="8597149" cy="3028197"/>
          </a:xfrm>
        </p:spPr>
        <p:txBody>
          <a:bodyPr anchor="ctr">
            <a:normAutofit/>
          </a:bodyPr>
          <a:lstStyle>
            <a:lvl1pPr algn="l">
              <a:defRPr sz="440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8038" y="4020632"/>
            <a:ext cx="8605624" cy="515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2">
                <a:solidFill>
                  <a:schemeClr val="accent1"/>
                </a:solidFill>
              </a:defRPr>
            </a:lvl1pPr>
            <a:lvl2pPr marL="457657" indent="0">
              <a:buFontTx/>
              <a:buNone/>
              <a:defRPr/>
            </a:lvl2pPr>
            <a:lvl3pPr marL="915314" indent="0">
              <a:buFontTx/>
              <a:buNone/>
              <a:defRPr/>
            </a:lvl3pPr>
            <a:lvl4pPr marL="1372972" indent="0">
              <a:buFontTx/>
              <a:buNone/>
              <a:defRPr/>
            </a:lvl4pPr>
            <a:lvl5pPr marL="183062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040" y="4535832"/>
            <a:ext cx="8605623" cy="1516718"/>
          </a:xfrm>
        </p:spPr>
        <p:txBody>
          <a:bodyPr anchor="t">
            <a:normAutofit/>
          </a:bodyPr>
          <a:lstStyle>
            <a:lvl1pPr marL="0" indent="0" algn="l">
              <a:buNone/>
              <a:defRPr sz="180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657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2pPr>
            <a:lvl3pPr marL="915314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3pPr>
            <a:lvl4pPr marL="137297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306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82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594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360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6125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2677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974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75973" y="610728"/>
            <a:ext cx="1306102" cy="5261176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8041" y="610729"/>
            <a:ext cx="7067504" cy="5261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03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72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040" y="2705869"/>
            <a:ext cx="8605623" cy="1829964"/>
          </a:xfrm>
        </p:spPr>
        <p:txBody>
          <a:bodyPr anchor="b"/>
          <a:lstStyle>
            <a:lvl1pPr algn="l">
              <a:defRPr sz="400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040" y="4535832"/>
            <a:ext cx="8605623" cy="861993"/>
          </a:xfrm>
        </p:spPr>
        <p:txBody>
          <a:bodyPr anchor="t"/>
          <a:lstStyle>
            <a:lvl1pPr marL="0" indent="0" algn="l">
              <a:buNone/>
              <a:defRPr sz="200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657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2pPr>
            <a:lvl3pPr marL="915314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3pPr>
            <a:lvl4pPr marL="137297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306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82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594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360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6125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320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040" y="2164590"/>
            <a:ext cx="4188393" cy="38879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5272" y="2164590"/>
            <a:ext cx="4188392" cy="3887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934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449" y="2164985"/>
            <a:ext cx="4189983" cy="577329"/>
          </a:xfrm>
        </p:spPr>
        <p:txBody>
          <a:bodyPr anchor="b">
            <a:noAutofit/>
          </a:bodyPr>
          <a:lstStyle>
            <a:lvl1pPr marL="0" indent="0">
              <a:buNone/>
              <a:defRPr sz="2402" b="0"/>
            </a:lvl1pPr>
            <a:lvl2pPr marL="457657" indent="0">
              <a:buNone/>
              <a:defRPr sz="2002" b="1"/>
            </a:lvl2pPr>
            <a:lvl3pPr marL="915314" indent="0">
              <a:buNone/>
              <a:defRPr sz="1802" b="1"/>
            </a:lvl3pPr>
            <a:lvl4pPr marL="1372972" indent="0">
              <a:buNone/>
              <a:defRPr sz="1602" b="1"/>
            </a:lvl4pPr>
            <a:lvl5pPr marL="1830629" indent="0">
              <a:buNone/>
              <a:defRPr sz="1602" b="1"/>
            </a:lvl5pPr>
            <a:lvl6pPr marL="2288286" indent="0">
              <a:buNone/>
              <a:defRPr sz="1602" b="1"/>
            </a:lvl6pPr>
            <a:lvl7pPr marL="2745943" indent="0">
              <a:buNone/>
              <a:defRPr sz="1602" b="1"/>
            </a:lvl7pPr>
            <a:lvl8pPr marL="3203600" indent="0">
              <a:buNone/>
              <a:defRPr sz="1602" b="1"/>
            </a:lvl8pPr>
            <a:lvl9pPr marL="3661258" indent="0">
              <a:buNone/>
              <a:defRPr sz="160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449" y="2742314"/>
            <a:ext cx="4189983" cy="331023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683" y="2164985"/>
            <a:ext cx="4189978" cy="577329"/>
          </a:xfrm>
        </p:spPr>
        <p:txBody>
          <a:bodyPr anchor="b">
            <a:noAutofit/>
          </a:bodyPr>
          <a:lstStyle>
            <a:lvl1pPr marL="0" indent="0">
              <a:buNone/>
              <a:defRPr sz="2402" b="0"/>
            </a:lvl1pPr>
            <a:lvl2pPr marL="457657" indent="0">
              <a:buNone/>
              <a:defRPr sz="2002" b="1"/>
            </a:lvl2pPr>
            <a:lvl3pPr marL="915314" indent="0">
              <a:buNone/>
              <a:defRPr sz="1802" b="1"/>
            </a:lvl3pPr>
            <a:lvl4pPr marL="1372972" indent="0">
              <a:buNone/>
              <a:defRPr sz="1602" b="1"/>
            </a:lvl4pPr>
            <a:lvl5pPr marL="1830629" indent="0">
              <a:buNone/>
              <a:defRPr sz="1602" b="1"/>
            </a:lvl5pPr>
            <a:lvl6pPr marL="2288286" indent="0">
              <a:buNone/>
              <a:defRPr sz="1602" b="1"/>
            </a:lvl6pPr>
            <a:lvl7pPr marL="2745943" indent="0">
              <a:buNone/>
              <a:defRPr sz="1602" b="1"/>
            </a:lvl7pPr>
            <a:lvl8pPr marL="3203600" indent="0">
              <a:buNone/>
              <a:defRPr sz="1602" b="1"/>
            </a:lvl8pPr>
            <a:lvl9pPr marL="3661258" indent="0">
              <a:buNone/>
              <a:defRPr sz="160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685" y="2742314"/>
            <a:ext cx="4189977" cy="331023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32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039" y="610729"/>
            <a:ext cx="8605623" cy="13232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586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80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040" y="1501379"/>
            <a:ext cx="3858543" cy="1280834"/>
          </a:xfrm>
        </p:spPr>
        <p:txBody>
          <a:bodyPr anchor="b">
            <a:normAutofit/>
          </a:bodyPr>
          <a:lstStyle>
            <a:lvl1pPr>
              <a:defRPr sz="20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20" y="515878"/>
            <a:ext cx="4518243" cy="553667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8040" y="2782212"/>
            <a:ext cx="3858543" cy="2589235"/>
          </a:xfrm>
        </p:spPr>
        <p:txBody>
          <a:bodyPr>
            <a:normAutofit/>
          </a:bodyPr>
          <a:lstStyle>
            <a:lvl1pPr marL="0" indent="0">
              <a:buNone/>
              <a:defRPr sz="1401"/>
            </a:lvl1pPr>
            <a:lvl2pPr marL="457520" indent="0">
              <a:buNone/>
              <a:defRPr sz="1401"/>
            </a:lvl2pPr>
            <a:lvl3pPr marL="915040" indent="0">
              <a:buNone/>
              <a:defRPr sz="1201"/>
            </a:lvl3pPr>
            <a:lvl4pPr marL="1372560" indent="0">
              <a:buNone/>
              <a:defRPr sz="1001"/>
            </a:lvl4pPr>
            <a:lvl5pPr marL="1830079" indent="0">
              <a:buNone/>
              <a:defRPr sz="1001"/>
            </a:lvl5pPr>
            <a:lvl6pPr marL="2287599" indent="0">
              <a:buNone/>
              <a:defRPr sz="1001"/>
            </a:lvl6pPr>
            <a:lvl7pPr marL="2745119" indent="0">
              <a:buNone/>
              <a:defRPr sz="1001"/>
            </a:lvl7pPr>
            <a:lvl8pPr marL="3202639" indent="0">
              <a:buNone/>
              <a:defRPr sz="1001"/>
            </a:lvl8pPr>
            <a:lvl9pPr marL="3660160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437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040" y="4809490"/>
            <a:ext cx="8605622" cy="567788"/>
          </a:xfrm>
        </p:spPr>
        <p:txBody>
          <a:bodyPr anchor="b">
            <a:normAutofit/>
          </a:bodyPr>
          <a:lstStyle>
            <a:lvl1pPr algn="l">
              <a:defRPr sz="2402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8039" y="610729"/>
            <a:ext cx="8605623" cy="385284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2"/>
            </a:lvl1pPr>
            <a:lvl2pPr marL="457657" indent="0">
              <a:buNone/>
              <a:defRPr sz="1602"/>
            </a:lvl2pPr>
            <a:lvl3pPr marL="915314" indent="0">
              <a:buNone/>
              <a:defRPr sz="1602"/>
            </a:lvl3pPr>
            <a:lvl4pPr marL="1372972" indent="0">
              <a:buNone/>
              <a:defRPr sz="1602"/>
            </a:lvl4pPr>
            <a:lvl5pPr marL="1830629" indent="0">
              <a:buNone/>
              <a:defRPr sz="1602"/>
            </a:lvl5pPr>
            <a:lvl6pPr marL="2288286" indent="0">
              <a:buNone/>
              <a:defRPr sz="1602"/>
            </a:lvl6pPr>
            <a:lvl7pPr marL="2745943" indent="0">
              <a:buNone/>
              <a:defRPr sz="1602"/>
            </a:lvl7pPr>
            <a:lvl8pPr marL="3203600" indent="0">
              <a:buNone/>
              <a:defRPr sz="1602"/>
            </a:lvl8pPr>
            <a:lvl9pPr marL="3661258" indent="0">
              <a:buNone/>
              <a:defRPr sz="160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8040" y="5377278"/>
            <a:ext cx="8605622" cy="675272"/>
          </a:xfrm>
        </p:spPr>
        <p:txBody>
          <a:bodyPr>
            <a:normAutofit/>
          </a:bodyPr>
          <a:lstStyle>
            <a:lvl1pPr marL="0" indent="0">
              <a:buNone/>
              <a:defRPr sz="1201"/>
            </a:lvl1pPr>
            <a:lvl2pPr marL="457657" indent="0">
              <a:buNone/>
              <a:defRPr sz="1201"/>
            </a:lvl2pPr>
            <a:lvl3pPr marL="915314" indent="0">
              <a:buNone/>
              <a:defRPr sz="1001"/>
            </a:lvl3pPr>
            <a:lvl4pPr marL="1372972" indent="0">
              <a:buNone/>
              <a:defRPr sz="901"/>
            </a:lvl4pPr>
            <a:lvl5pPr marL="1830629" indent="0">
              <a:buNone/>
              <a:defRPr sz="901"/>
            </a:lvl5pPr>
            <a:lvl6pPr marL="2288286" indent="0">
              <a:buNone/>
              <a:defRPr sz="901"/>
            </a:lvl6pPr>
            <a:lvl7pPr marL="2745943" indent="0">
              <a:buNone/>
              <a:defRPr sz="901"/>
            </a:lvl7pPr>
            <a:lvl8pPr marL="3203600" indent="0">
              <a:buNone/>
              <a:defRPr sz="901"/>
            </a:lvl8pPr>
            <a:lvl9pPr marL="3661258" indent="0">
              <a:buNone/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1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82"/>
            <a:ext cx="12204700" cy="6879183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8039" y="610729"/>
            <a:ext cx="8605623" cy="13232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039" y="2164590"/>
            <a:ext cx="8605623" cy="38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2639" y="6052550"/>
            <a:ext cx="912889" cy="36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8040" y="6052550"/>
            <a:ext cx="6304172" cy="36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9612" y="6052550"/>
            <a:ext cx="684051" cy="36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668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457657" rtl="0" eaLnBrk="1" latinLnBrk="0" hangingPunct="1">
        <a:spcBef>
          <a:spcPct val="0"/>
        </a:spcBef>
        <a:buNone/>
        <a:defRPr sz="3604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3243" indent="-343243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3693" indent="-286036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4143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1800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9457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7115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4772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32429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90086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57657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915314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372972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1830629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288286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745943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203600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661258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962" y="4357751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456" y="0"/>
                </a:lnTo>
              </a:path>
            </a:pathLst>
          </a:custGeom>
          <a:ln w="953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735" y="2992500"/>
            <a:ext cx="8900795" cy="12503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0" b="1" spc="-60" dirty="0">
                <a:latin typeface="Carlito"/>
                <a:cs typeface="Carlito"/>
              </a:rPr>
              <a:t>BRONCHIAL</a:t>
            </a:r>
            <a:r>
              <a:rPr sz="8000" b="1" spc="-70" dirty="0">
                <a:latin typeface="Carlito"/>
                <a:cs typeface="Carlito"/>
              </a:rPr>
              <a:t> </a:t>
            </a:r>
            <a:r>
              <a:rPr sz="8000" b="1" spc="-40" dirty="0">
                <a:latin typeface="Carlito"/>
                <a:cs typeface="Carlito"/>
              </a:rPr>
              <a:t>ASTHMA</a:t>
            </a:r>
            <a:endParaRPr sz="8000">
              <a:latin typeface="Carlito"/>
              <a:cs typeface="Carlito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8B51B4-231B-4B52-B41C-E49FAC8130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B1B7A66-7892-4C20-85E7-9B30CE09E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750" y="4883149"/>
            <a:ext cx="7219914" cy="1143000"/>
          </a:xfrm>
        </p:spPr>
        <p:txBody>
          <a:bodyPr>
            <a:normAutofit fontScale="92500" lnSpcReduction="20000"/>
          </a:bodyPr>
          <a:lstStyle/>
          <a:p>
            <a:r>
              <a:rPr lang="en-IN" sz="2600" dirty="0">
                <a:solidFill>
                  <a:srgbClr val="FF0000"/>
                </a:solidFill>
              </a:rPr>
              <a:t>      Dr K.V.CHALAPATHI RAO  </a:t>
            </a:r>
          </a:p>
          <a:p>
            <a:r>
              <a:rPr lang="en-IN" sz="2000" dirty="0">
                <a:solidFill>
                  <a:srgbClr val="00B0F0"/>
                </a:solidFill>
              </a:rPr>
              <a:t>PROFESSOR</a:t>
            </a:r>
            <a:r>
              <a:rPr lang="en-IN" sz="2000" dirty="0"/>
              <a:t> </a:t>
            </a:r>
          </a:p>
          <a:p>
            <a:r>
              <a:rPr lang="en-IN" sz="2000" dirty="0">
                <a:solidFill>
                  <a:srgbClr val="00B0F0"/>
                </a:solidFill>
              </a:rPr>
              <a:t>DEPARTMENT OF GENERAL MEDICINE </a:t>
            </a:r>
          </a:p>
          <a:p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9DA938-35AC-4332-A680-D33F51385B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50" y="0"/>
            <a:ext cx="2825750" cy="22940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066AC-0D16-46D0-B11A-AD8BAD51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730BBB-B49F-46C5-8220-1F07B58F0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50" y="0"/>
            <a:ext cx="10287000" cy="687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57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4912" y="476250"/>
            <a:ext cx="9966896" cy="5400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4912" y="295275"/>
            <a:ext cx="9966960" cy="5800725"/>
            <a:chOff x="1204912" y="295275"/>
            <a:chExt cx="9966960" cy="5800725"/>
          </a:xfrm>
        </p:grpSpPr>
        <p:sp>
          <p:nvSpPr>
            <p:cNvPr id="3" name="object 3"/>
            <p:cNvSpPr/>
            <p:nvPr/>
          </p:nvSpPr>
          <p:spPr>
            <a:xfrm>
              <a:off x="1204912" y="174790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896" y="0"/>
                  </a:lnTo>
                </a:path>
              </a:pathLst>
            </a:custGeom>
            <a:ln w="953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33675" y="295275"/>
              <a:ext cx="6743700" cy="58007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F2D3D6-63E5-4D8F-BB97-BF7159950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17150" cy="687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08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735" y="1243330"/>
            <a:ext cx="278130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180" dirty="0">
                <a:solidFill>
                  <a:srgbClr val="404040"/>
                </a:solidFill>
              </a:rPr>
              <a:t>CLINICAL</a:t>
            </a:r>
            <a:r>
              <a:rPr sz="2750" spc="-185" dirty="0">
                <a:solidFill>
                  <a:srgbClr val="404040"/>
                </a:solidFill>
              </a:rPr>
              <a:t> </a:t>
            </a:r>
            <a:r>
              <a:rPr sz="2750" spc="-215" dirty="0">
                <a:solidFill>
                  <a:srgbClr val="404040"/>
                </a:solidFill>
              </a:rPr>
              <a:t>FEATURES: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1090294" y="1699323"/>
            <a:ext cx="8335645" cy="228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950" marR="532765">
              <a:lnSpc>
                <a:spcPct val="147100"/>
              </a:lnSpc>
              <a:spcBef>
                <a:spcPts val="95"/>
              </a:spcBef>
            </a:pP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Characteristic</a:t>
            </a:r>
            <a:r>
              <a:rPr sz="2000" spc="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symptoms</a:t>
            </a:r>
            <a:r>
              <a:rPr sz="2000" spc="-1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of</a:t>
            </a:r>
            <a:r>
              <a:rPr sz="2000" spc="-9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asthma</a:t>
            </a:r>
            <a:r>
              <a:rPr sz="2000" spc="-1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are</a:t>
            </a:r>
            <a:r>
              <a:rPr sz="2000" spc="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wheezing</a:t>
            </a:r>
            <a:r>
              <a:rPr sz="2000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,dyspnoea</a:t>
            </a:r>
            <a:r>
              <a:rPr sz="2000" spc="-6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coughing. 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Symptoms</a:t>
            </a:r>
            <a:r>
              <a:rPr sz="2000" spc="-1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variable.</a:t>
            </a:r>
            <a:endParaRPr sz="2000">
              <a:latin typeface="Carlito"/>
              <a:cs typeface="Carlito"/>
            </a:endParaRPr>
          </a:p>
          <a:p>
            <a:pPr marL="2453005" marR="5080" indent="-2345055">
              <a:lnSpc>
                <a:spcPct val="147100"/>
              </a:lnSpc>
              <a:spcBef>
                <a:spcPts val="70"/>
              </a:spcBef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Prodromal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symptoms-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itching under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chin, discomfort between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scapulae</a:t>
            </a:r>
            <a:r>
              <a:rPr sz="2000" spc="-28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 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inexplicable</a:t>
            </a:r>
            <a:r>
              <a:rPr sz="2000" spc="-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70" dirty="0">
                <a:solidFill>
                  <a:srgbClr val="404040"/>
                </a:solidFill>
                <a:latin typeface="Carlito"/>
                <a:cs typeface="Carlito"/>
              </a:rPr>
              <a:t>fear.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SIGNS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: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typical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inspiratory ronchi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to a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greater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extent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expiratory ronchi</a:t>
            </a:r>
            <a:r>
              <a:rPr sz="2000" spc="-1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5950" y="962023"/>
            <a:ext cx="7991475" cy="5800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8944" y="124142"/>
            <a:ext cx="677227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5" dirty="0"/>
              <a:t>Making</a:t>
            </a:r>
            <a:r>
              <a:rPr spc="-710" dirty="0"/>
              <a:t> </a:t>
            </a:r>
            <a:r>
              <a:rPr spc="-240" dirty="0"/>
              <a:t>diagnosis</a:t>
            </a:r>
            <a:r>
              <a:rPr spc="-700" dirty="0"/>
              <a:t> </a:t>
            </a:r>
            <a:r>
              <a:rPr spc="-225" dirty="0"/>
              <a:t>of</a:t>
            </a:r>
            <a:r>
              <a:rPr spc="-650" dirty="0"/>
              <a:t> </a:t>
            </a:r>
            <a:r>
              <a:rPr spc="-285" dirty="0"/>
              <a:t>Asthma: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735" y="915288"/>
            <a:ext cx="490601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35" dirty="0"/>
              <a:t>Asthma</a:t>
            </a:r>
            <a:r>
              <a:rPr spc="-840" dirty="0"/>
              <a:t> </a:t>
            </a:r>
            <a:r>
              <a:rPr spc="-280" dirty="0"/>
              <a:t>phenotypes: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0294" y="1699323"/>
            <a:ext cx="4183379" cy="228600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225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Allergic</a:t>
            </a:r>
            <a:r>
              <a:rPr sz="2000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asthma</a:t>
            </a:r>
            <a:endParaRPr sz="20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130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Non-allergic</a:t>
            </a:r>
            <a:r>
              <a:rPr sz="2000" spc="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asthma</a:t>
            </a:r>
            <a:endParaRPr sz="20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205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Late onset</a:t>
            </a:r>
            <a:r>
              <a:rPr sz="2000" spc="-1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asthma</a:t>
            </a:r>
            <a:endParaRPr sz="20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130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spc="25" dirty="0">
                <a:solidFill>
                  <a:srgbClr val="404040"/>
                </a:solidFill>
                <a:latin typeface="Carlito"/>
                <a:cs typeface="Carlito"/>
              </a:rPr>
              <a:t>Asthma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with 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fixed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airflow</a:t>
            </a:r>
            <a:r>
              <a:rPr sz="2000" spc="-1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limitation</a:t>
            </a:r>
            <a:endParaRPr sz="20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205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spc="25" dirty="0">
                <a:solidFill>
                  <a:srgbClr val="404040"/>
                </a:solidFill>
                <a:latin typeface="Carlito"/>
                <a:cs typeface="Carlito"/>
              </a:rPr>
              <a:t>Asthma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with</a:t>
            </a:r>
            <a:r>
              <a:rPr sz="2000" spc="-20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obesity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735" y="915288"/>
            <a:ext cx="755015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25" dirty="0">
                <a:solidFill>
                  <a:srgbClr val="171713"/>
                </a:solidFill>
              </a:rPr>
              <a:t>Criteria</a:t>
            </a:r>
            <a:r>
              <a:rPr spc="-785" dirty="0">
                <a:solidFill>
                  <a:srgbClr val="171713"/>
                </a:solidFill>
              </a:rPr>
              <a:t> </a:t>
            </a:r>
            <a:r>
              <a:rPr spc="-270" dirty="0">
                <a:solidFill>
                  <a:srgbClr val="171713"/>
                </a:solidFill>
              </a:rPr>
              <a:t>for</a:t>
            </a:r>
            <a:r>
              <a:rPr spc="-550" dirty="0">
                <a:solidFill>
                  <a:srgbClr val="171713"/>
                </a:solidFill>
              </a:rPr>
              <a:t> </a:t>
            </a:r>
            <a:r>
              <a:rPr spc="-220" dirty="0">
                <a:solidFill>
                  <a:srgbClr val="171713"/>
                </a:solidFill>
              </a:rPr>
              <a:t>Diagnosis</a:t>
            </a:r>
            <a:r>
              <a:rPr spc="-755" dirty="0">
                <a:solidFill>
                  <a:srgbClr val="171713"/>
                </a:solidFill>
              </a:rPr>
              <a:t> </a:t>
            </a:r>
            <a:r>
              <a:rPr spc="-220" dirty="0">
                <a:solidFill>
                  <a:srgbClr val="171713"/>
                </a:solidFill>
              </a:rPr>
              <a:t>of</a:t>
            </a:r>
            <a:r>
              <a:rPr spc="-560" dirty="0">
                <a:solidFill>
                  <a:srgbClr val="171713"/>
                </a:solidFill>
              </a:rPr>
              <a:t> </a:t>
            </a:r>
            <a:r>
              <a:rPr spc="-305" dirty="0">
                <a:solidFill>
                  <a:srgbClr val="171713"/>
                </a:solidFill>
              </a:rPr>
              <a:t>asthma: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5544" y="1972373"/>
            <a:ext cx="9727565" cy="2900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i="1" spc="20" dirty="0">
                <a:solidFill>
                  <a:srgbClr val="171713"/>
                </a:solidFill>
                <a:latin typeface="Carlito"/>
                <a:cs typeface="Carlito"/>
              </a:rPr>
              <a:t>1</a:t>
            </a:r>
            <a:r>
              <a:rPr sz="2000" b="1" spc="20" dirty="0">
                <a:solidFill>
                  <a:srgbClr val="171713"/>
                </a:solidFill>
                <a:latin typeface="Carlito"/>
                <a:cs typeface="Carlito"/>
              </a:rPr>
              <a:t>.</a:t>
            </a:r>
            <a:r>
              <a:rPr sz="2000" b="1" spc="-20" dirty="0">
                <a:solidFill>
                  <a:srgbClr val="171713"/>
                </a:solidFill>
                <a:latin typeface="Carlito"/>
                <a:cs typeface="Carlito"/>
              </a:rPr>
              <a:t> </a:t>
            </a:r>
            <a:r>
              <a:rPr sz="2000" b="1" spc="15" dirty="0">
                <a:solidFill>
                  <a:srgbClr val="171713"/>
                </a:solidFill>
                <a:latin typeface="Carlito"/>
                <a:cs typeface="Carlito"/>
              </a:rPr>
              <a:t>History</a:t>
            </a:r>
            <a:r>
              <a:rPr sz="2000" b="1" spc="-140" dirty="0">
                <a:solidFill>
                  <a:srgbClr val="171713"/>
                </a:solidFill>
                <a:latin typeface="Carlito"/>
                <a:cs typeface="Carlito"/>
              </a:rPr>
              <a:t> </a:t>
            </a:r>
            <a:r>
              <a:rPr sz="2000" b="1" spc="25" dirty="0">
                <a:solidFill>
                  <a:srgbClr val="171713"/>
                </a:solidFill>
                <a:latin typeface="Carlito"/>
                <a:cs typeface="Carlito"/>
              </a:rPr>
              <a:t>of</a:t>
            </a:r>
            <a:r>
              <a:rPr sz="2000" b="1" spc="-125" dirty="0">
                <a:solidFill>
                  <a:srgbClr val="171713"/>
                </a:solidFill>
                <a:latin typeface="Carlito"/>
                <a:cs typeface="Carlito"/>
              </a:rPr>
              <a:t> </a:t>
            </a:r>
            <a:r>
              <a:rPr sz="2000" b="1" spc="5" dirty="0">
                <a:solidFill>
                  <a:srgbClr val="171713"/>
                </a:solidFill>
                <a:latin typeface="Carlito"/>
                <a:cs typeface="Carlito"/>
              </a:rPr>
              <a:t>variable</a:t>
            </a:r>
            <a:r>
              <a:rPr sz="2000" b="1" spc="-125" dirty="0">
                <a:solidFill>
                  <a:srgbClr val="171713"/>
                </a:solidFill>
                <a:latin typeface="Carlito"/>
                <a:cs typeface="Carlito"/>
              </a:rPr>
              <a:t> </a:t>
            </a:r>
            <a:r>
              <a:rPr sz="2000" b="1" spc="10" dirty="0">
                <a:solidFill>
                  <a:srgbClr val="171713"/>
                </a:solidFill>
                <a:latin typeface="Carlito"/>
                <a:cs typeface="Carlito"/>
              </a:rPr>
              <a:t>respiratory</a:t>
            </a:r>
            <a:r>
              <a:rPr sz="2000" b="1" spc="-215" dirty="0">
                <a:solidFill>
                  <a:srgbClr val="171713"/>
                </a:solidFill>
                <a:latin typeface="Carlito"/>
                <a:cs typeface="Carlito"/>
              </a:rPr>
              <a:t> </a:t>
            </a:r>
            <a:r>
              <a:rPr sz="2000" b="1" spc="15" dirty="0">
                <a:solidFill>
                  <a:srgbClr val="171713"/>
                </a:solidFill>
                <a:latin typeface="Carlito"/>
                <a:cs typeface="Carlito"/>
              </a:rPr>
              <a:t>symptoms</a:t>
            </a:r>
            <a:r>
              <a:rPr sz="2000" b="1" i="1" spc="15" dirty="0">
                <a:solidFill>
                  <a:srgbClr val="171713"/>
                </a:solidFill>
                <a:latin typeface="Carlito"/>
                <a:cs typeface="Carlito"/>
              </a:rPr>
              <a:t>:</a:t>
            </a:r>
            <a:endParaRPr sz="2000">
              <a:latin typeface="Carlito"/>
              <a:cs typeface="Carlito"/>
            </a:endParaRPr>
          </a:p>
          <a:p>
            <a:pPr marL="298450" indent="-181610">
              <a:lnSpc>
                <a:spcPct val="100000"/>
              </a:lnSpc>
              <a:spcBef>
                <a:spcPts val="1580"/>
              </a:spcBef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More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than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one type of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symptom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(wheeze,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shortness of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breath,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cough, chest</a:t>
            </a:r>
            <a:r>
              <a:rPr sz="2000" spc="-30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tightness)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DBEBD"/>
              </a:buClr>
              <a:buFont typeface="Carlito"/>
              <a:buChar char="◦"/>
            </a:pPr>
            <a:endParaRPr sz="1450">
              <a:latin typeface="Carlito"/>
              <a:cs typeface="Carlito"/>
            </a:endParaRPr>
          </a:p>
          <a:p>
            <a:pPr marL="298450" indent="-181610">
              <a:lnSpc>
                <a:spcPct val="100000"/>
              </a:lnSpc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Symptoms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often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worse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at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night</a:t>
            </a:r>
            <a:r>
              <a:rPr sz="2000" spc="-3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or in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early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morning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DBEBD"/>
              </a:buClr>
              <a:buFont typeface="Carlito"/>
              <a:buChar char="◦"/>
            </a:pPr>
            <a:endParaRPr sz="1450">
              <a:latin typeface="Carlito"/>
              <a:cs typeface="Carlito"/>
            </a:endParaRPr>
          </a:p>
          <a:p>
            <a:pPr marL="298450" indent="-181610">
              <a:lnSpc>
                <a:spcPct val="100000"/>
              </a:lnSpc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Symptoms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vary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over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time and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in</a:t>
            </a:r>
            <a:r>
              <a:rPr sz="2000" spc="-28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intensity</a:t>
            </a:r>
            <a:endParaRPr sz="2000">
              <a:latin typeface="Carlito"/>
              <a:cs typeface="Carlito"/>
            </a:endParaRPr>
          </a:p>
          <a:p>
            <a:pPr marL="298450" marR="5080" indent="-180975">
              <a:lnSpc>
                <a:spcPct val="150200"/>
              </a:lnSpc>
              <a:spcBef>
                <a:spcPts val="605"/>
              </a:spcBef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Symptoms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are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triggered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by </a:t>
            </a:r>
            <a:r>
              <a:rPr sz="2000" spc="-25" dirty="0">
                <a:solidFill>
                  <a:srgbClr val="404040"/>
                </a:solidFill>
                <a:latin typeface="Carlito"/>
                <a:cs typeface="Carlito"/>
              </a:rPr>
              <a:t>viral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infections, exercise,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allergen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exposure, changes in </a:t>
            </a:r>
            <a:r>
              <a:rPr sz="2000" spc="-25" dirty="0">
                <a:solidFill>
                  <a:srgbClr val="404040"/>
                </a:solidFill>
                <a:latin typeface="Carlito"/>
                <a:cs typeface="Carlito"/>
              </a:rPr>
              <a:t>weather,  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laughter,</a:t>
            </a:r>
            <a:r>
              <a:rPr sz="2000" spc="-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irritants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such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as</a:t>
            </a:r>
            <a:r>
              <a:rPr sz="2000" spc="-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car</a:t>
            </a:r>
            <a:r>
              <a:rPr sz="2000" spc="-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exhaust</a:t>
            </a:r>
            <a:r>
              <a:rPr sz="2000" spc="-8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fumes,</a:t>
            </a:r>
            <a:r>
              <a:rPr sz="2000" spc="-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smoke,</a:t>
            </a:r>
            <a:r>
              <a:rPr sz="2000" spc="-5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or</a:t>
            </a:r>
            <a:r>
              <a:rPr sz="2000" spc="-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strong</a:t>
            </a:r>
            <a:r>
              <a:rPr sz="2000" spc="-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smells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75" y="680148"/>
            <a:ext cx="10322560" cy="4660900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266065" indent="-203200">
              <a:lnSpc>
                <a:spcPct val="100000"/>
              </a:lnSpc>
              <a:spcBef>
                <a:spcPts val="1525"/>
              </a:spcBef>
              <a:buSzPct val="95000"/>
              <a:buAutoNum type="arabicPeriod" startAt="2"/>
              <a:tabLst>
                <a:tab pos="266700" algn="l"/>
              </a:tabLst>
            </a:pPr>
            <a:r>
              <a:rPr sz="2000" b="1" spc="5" dirty="0">
                <a:solidFill>
                  <a:srgbClr val="171713"/>
                </a:solidFill>
                <a:latin typeface="Carlito"/>
                <a:cs typeface="Carlito"/>
              </a:rPr>
              <a:t>EVIDENCE OF </a:t>
            </a:r>
            <a:r>
              <a:rPr sz="2000" b="1" spc="-15" dirty="0">
                <a:solidFill>
                  <a:srgbClr val="171713"/>
                </a:solidFill>
                <a:latin typeface="Carlito"/>
                <a:cs typeface="Carlito"/>
              </a:rPr>
              <a:t>VARIABLE </a:t>
            </a:r>
            <a:r>
              <a:rPr sz="2000" b="1" spc="-25" dirty="0">
                <a:solidFill>
                  <a:srgbClr val="171713"/>
                </a:solidFill>
                <a:latin typeface="Carlito"/>
                <a:cs typeface="Carlito"/>
              </a:rPr>
              <a:t>EXPIRATORY </a:t>
            </a:r>
            <a:r>
              <a:rPr sz="2000" b="1" spc="-10" dirty="0">
                <a:solidFill>
                  <a:srgbClr val="171713"/>
                </a:solidFill>
                <a:latin typeface="Carlito"/>
                <a:cs typeface="Carlito"/>
              </a:rPr>
              <a:t>AIRFLOW</a:t>
            </a:r>
            <a:r>
              <a:rPr sz="2000" b="1" spc="-75" dirty="0">
                <a:solidFill>
                  <a:srgbClr val="171713"/>
                </a:solidFill>
                <a:latin typeface="Carlito"/>
                <a:cs typeface="Carlito"/>
              </a:rPr>
              <a:t> </a:t>
            </a:r>
            <a:r>
              <a:rPr sz="2000" b="1" spc="-30" dirty="0">
                <a:solidFill>
                  <a:srgbClr val="171713"/>
                </a:solidFill>
                <a:latin typeface="Carlito"/>
                <a:cs typeface="Carlito"/>
              </a:rPr>
              <a:t>LIMITATION:</a:t>
            </a:r>
            <a:endParaRPr sz="2000">
              <a:latin typeface="Carlito"/>
              <a:cs typeface="Carlito"/>
            </a:endParaRPr>
          </a:p>
          <a:p>
            <a:pPr marL="63500">
              <a:lnSpc>
                <a:spcPct val="100000"/>
              </a:lnSpc>
              <a:spcBef>
                <a:spcPts val="1430"/>
              </a:spcBef>
            </a:pPr>
            <a:r>
              <a:rPr sz="2000" b="1" spc="20" dirty="0">
                <a:solidFill>
                  <a:srgbClr val="171713"/>
                </a:solidFill>
                <a:latin typeface="Carlito"/>
                <a:cs typeface="Carlito"/>
              </a:rPr>
              <a:t>Confirm</a:t>
            </a:r>
            <a:r>
              <a:rPr sz="2000" b="1" spc="-155" dirty="0">
                <a:solidFill>
                  <a:srgbClr val="171713"/>
                </a:solidFill>
                <a:latin typeface="Carlito"/>
                <a:cs typeface="Carlito"/>
              </a:rPr>
              <a:t> </a:t>
            </a:r>
            <a:r>
              <a:rPr sz="2000" b="1" spc="10" dirty="0">
                <a:solidFill>
                  <a:srgbClr val="171713"/>
                </a:solidFill>
                <a:latin typeface="Carlito"/>
                <a:cs typeface="Carlito"/>
              </a:rPr>
              <a:t>presence</a:t>
            </a:r>
            <a:r>
              <a:rPr sz="2000" b="1" spc="-125" dirty="0">
                <a:solidFill>
                  <a:srgbClr val="171713"/>
                </a:solidFill>
                <a:latin typeface="Carlito"/>
                <a:cs typeface="Carlito"/>
              </a:rPr>
              <a:t> </a:t>
            </a:r>
            <a:r>
              <a:rPr sz="2000" b="1" spc="25" dirty="0">
                <a:solidFill>
                  <a:srgbClr val="171713"/>
                </a:solidFill>
                <a:latin typeface="Carlito"/>
                <a:cs typeface="Carlito"/>
              </a:rPr>
              <a:t>of</a:t>
            </a:r>
            <a:r>
              <a:rPr sz="2000" b="1" spc="-45" dirty="0">
                <a:solidFill>
                  <a:srgbClr val="171713"/>
                </a:solidFill>
                <a:latin typeface="Carlito"/>
                <a:cs typeface="Carlito"/>
              </a:rPr>
              <a:t> </a:t>
            </a:r>
            <a:r>
              <a:rPr sz="2000" b="1" spc="25" dirty="0">
                <a:solidFill>
                  <a:srgbClr val="171713"/>
                </a:solidFill>
                <a:latin typeface="Carlito"/>
                <a:cs typeface="Carlito"/>
              </a:rPr>
              <a:t>airflow</a:t>
            </a:r>
            <a:r>
              <a:rPr sz="2000" b="1" spc="-160" dirty="0">
                <a:solidFill>
                  <a:srgbClr val="171713"/>
                </a:solidFill>
                <a:latin typeface="Carlito"/>
                <a:cs typeface="Carlito"/>
              </a:rPr>
              <a:t> </a:t>
            </a:r>
            <a:r>
              <a:rPr sz="2000" b="1" spc="5" dirty="0">
                <a:solidFill>
                  <a:srgbClr val="171713"/>
                </a:solidFill>
                <a:latin typeface="Carlito"/>
                <a:cs typeface="Carlito"/>
              </a:rPr>
              <a:t>limitation</a:t>
            </a:r>
            <a:endParaRPr sz="2000">
              <a:latin typeface="Carlito"/>
              <a:cs typeface="Carlito"/>
            </a:endParaRPr>
          </a:p>
          <a:p>
            <a:pPr marL="349250" lvl="1" indent="-181610">
              <a:lnSpc>
                <a:spcPct val="100000"/>
              </a:lnSpc>
              <a:spcBef>
                <a:spcPts val="375"/>
              </a:spcBef>
              <a:buClr>
                <a:srgbClr val="9DBEBD"/>
              </a:buClr>
              <a:buChar char="◦"/>
              <a:tabLst>
                <a:tab pos="349885" algn="l"/>
              </a:tabLst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Document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that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FEV</a:t>
            </a:r>
            <a:r>
              <a:rPr sz="2025" spc="-15" baseline="-18518" dirty="0">
                <a:solidFill>
                  <a:srgbClr val="404040"/>
                </a:solidFill>
                <a:latin typeface="Carlito"/>
                <a:cs typeface="Carlito"/>
              </a:rPr>
              <a:t>1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/FVC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is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reduced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(at least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once,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when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FEV</a:t>
            </a:r>
            <a:r>
              <a:rPr sz="2025" spc="-22" baseline="-18518" dirty="0">
                <a:solidFill>
                  <a:srgbClr val="404040"/>
                </a:solidFill>
                <a:latin typeface="Carlito"/>
                <a:cs typeface="Carlito"/>
              </a:rPr>
              <a:t>1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is</a:t>
            </a:r>
            <a:r>
              <a:rPr sz="2000" spc="-7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low)</a:t>
            </a:r>
            <a:endParaRPr sz="2000">
              <a:latin typeface="Carlito"/>
              <a:cs typeface="Carlito"/>
            </a:endParaRPr>
          </a:p>
          <a:p>
            <a:pPr marL="349250" lvl="1" indent="-181610">
              <a:lnSpc>
                <a:spcPct val="100000"/>
              </a:lnSpc>
              <a:spcBef>
                <a:spcPts val="605"/>
              </a:spcBef>
              <a:buClr>
                <a:srgbClr val="9DBEBD"/>
              </a:buClr>
              <a:buChar char="◦"/>
              <a:tabLst>
                <a:tab pos="349885" algn="l"/>
              </a:tabLst>
            </a:pP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FEV</a:t>
            </a:r>
            <a:r>
              <a:rPr sz="2025" spc="-15" baseline="-18518" dirty="0">
                <a:solidFill>
                  <a:srgbClr val="404040"/>
                </a:solidFill>
                <a:latin typeface="Carlito"/>
                <a:cs typeface="Carlito"/>
              </a:rPr>
              <a:t>1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/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FVC 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ratio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is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normally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&gt;0.75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– 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0.80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healthy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adults,</a:t>
            </a:r>
            <a:r>
              <a:rPr sz="2000" spc="-3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</a:t>
            </a:r>
            <a:endParaRPr sz="2000">
              <a:latin typeface="Carlito"/>
              <a:cs typeface="Carlito"/>
            </a:endParaRPr>
          </a:p>
          <a:p>
            <a:pPr marL="349250">
              <a:lnSpc>
                <a:spcPct val="100000"/>
              </a:lnSpc>
              <a:spcBef>
                <a:spcPts val="5"/>
              </a:spcBef>
            </a:pP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&gt;0.90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in</a:t>
            </a:r>
            <a:r>
              <a:rPr sz="2000" spc="-10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children</a:t>
            </a:r>
            <a:endParaRPr sz="2000">
              <a:latin typeface="Carlito"/>
              <a:cs typeface="Carlito"/>
            </a:endParaRPr>
          </a:p>
          <a:p>
            <a:pPr marL="63500">
              <a:lnSpc>
                <a:spcPct val="100000"/>
              </a:lnSpc>
              <a:spcBef>
                <a:spcPts val="1580"/>
              </a:spcBef>
            </a:pPr>
            <a:r>
              <a:rPr sz="2000" b="1" spc="20" dirty="0">
                <a:solidFill>
                  <a:srgbClr val="171713"/>
                </a:solidFill>
                <a:latin typeface="Carlito"/>
                <a:cs typeface="Carlito"/>
              </a:rPr>
              <a:t>Confirm</a:t>
            </a:r>
            <a:r>
              <a:rPr sz="2000" b="1" spc="-150" dirty="0">
                <a:solidFill>
                  <a:srgbClr val="171713"/>
                </a:solidFill>
                <a:latin typeface="Carlito"/>
                <a:cs typeface="Carlito"/>
              </a:rPr>
              <a:t> </a:t>
            </a:r>
            <a:r>
              <a:rPr sz="2000" b="1" spc="15" dirty="0">
                <a:solidFill>
                  <a:srgbClr val="171713"/>
                </a:solidFill>
                <a:latin typeface="Carlito"/>
                <a:cs typeface="Carlito"/>
              </a:rPr>
              <a:t>variation</a:t>
            </a:r>
            <a:r>
              <a:rPr sz="2000" b="1" spc="-190" dirty="0">
                <a:solidFill>
                  <a:srgbClr val="171713"/>
                </a:solidFill>
                <a:latin typeface="Carlito"/>
                <a:cs typeface="Carlito"/>
              </a:rPr>
              <a:t> </a:t>
            </a:r>
            <a:r>
              <a:rPr sz="2000" b="1" spc="20" dirty="0">
                <a:solidFill>
                  <a:srgbClr val="171713"/>
                </a:solidFill>
                <a:latin typeface="Carlito"/>
                <a:cs typeface="Carlito"/>
              </a:rPr>
              <a:t>in</a:t>
            </a:r>
            <a:r>
              <a:rPr sz="2000" b="1" spc="-114" dirty="0">
                <a:solidFill>
                  <a:srgbClr val="171713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171713"/>
                </a:solidFill>
                <a:latin typeface="Carlito"/>
                <a:cs typeface="Carlito"/>
              </a:rPr>
              <a:t>lung</a:t>
            </a:r>
            <a:r>
              <a:rPr sz="2000" b="1" spc="20" dirty="0">
                <a:solidFill>
                  <a:srgbClr val="171713"/>
                </a:solidFill>
                <a:latin typeface="Carlito"/>
                <a:cs typeface="Carlito"/>
              </a:rPr>
              <a:t> </a:t>
            </a:r>
            <a:r>
              <a:rPr sz="2000" b="1" spc="5" dirty="0">
                <a:solidFill>
                  <a:srgbClr val="171713"/>
                </a:solidFill>
                <a:latin typeface="Carlito"/>
                <a:cs typeface="Carlito"/>
              </a:rPr>
              <a:t>function</a:t>
            </a:r>
            <a:r>
              <a:rPr sz="2000" b="1" spc="-30" dirty="0">
                <a:solidFill>
                  <a:srgbClr val="171713"/>
                </a:solidFill>
                <a:latin typeface="Carlito"/>
                <a:cs typeface="Carlito"/>
              </a:rPr>
              <a:t> </a:t>
            </a:r>
            <a:r>
              <a:rPr sz="2000" b="1" spc="15" dirty="0">
                <a:solidFill>
                  <a:srgbClr val="171713"/>
                </a:solidFill>
                <a:latin typeface="Carlito"/>
                <a:cs typeface="Carlito"/>
              </a:rPr>
              <a:t>is</a:t>
            </a:r>
            <a:r>
              <a:rPr sz="2000" b="1" spc="-55" dirty="0">
                <a:solidFill>
                  <a:srgbClr val="171713"/>
                </a:solidFill>
                <a:latin typeface="Carlito"/>
                <a:cs typeface="Carlito"/>
              </a:rPr>
              <a:t> </a:t>
            </a:r>
            <a:r>
              <a:rPr sz="2000" b="1" spc="15" dirty="0">
                <a:solidFill>
                  <a:srgbClr val="171713"/>
                </a:solidFill>
                <a:latin typeface="Carlito"/>
                <a:cs typeface="Carlito"/>
              </a:rPr>
              <a:t>greater</a:t>
            </a:r>
            <a:r>
              <a:rPr sz="2000" b="1" spc="-125" dirty="0">
                <a:solidFill>
                  <a:srgbClr val="171713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171713"/>
                </a:solidFill>
                <a:latin typeface="Carlito"/>
                <a:cs typeface="Carlito"/>
              </a:rPr>
              <a:t>than</a:t>
            </a:r>
            <a:r>
              <a:rPr sz="2000" b="1" spc="-30" dirty="0">
                <a:solidFill>
                  <a:srgbClr val="171713"/>
                </a:solidFill>
                <a:latin typeface="Carlito"/>
                <a:cs typeface="Carlito"/>
              </a:rPr>
              <a:t> </a:t>
            </a:r>
            <a:r>
              <a:rPr sz="2000" b="1" spc="20" dirty="0">
                <a:solidFill>
                  <a:srgbClr val="171713"/>
                </a:solidFill>
                <a:latin typeface="Carlito"/>
                <a:cs typeface="Carlito"/>
              </a:rPr>
              <a:t>in</a:t>
            </a:r>
            <a:r>
              <a:rPr sz="2000" b="1" spc="-30" dirty="0">
                <a:solidFill>
                  <a:srgbClr val="171713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171713"/>
                </a:solidFill>
                <a:latin typeface="Carlito"/>
                <a:cs typeface="Carlito"/>
              </a:rPr>
              <a:t>healthy</a:t>
            </a:r>
            <a:r>
              <a:rPr sz="2000" b="1" spc="-65" dirty="0">
                <a:solidFill>
                  <a:srgbClr val="171713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171713"/>
                </a:solidFill>
                <a:latin typeface="Carlito"/>
                <a:cs typeface="Carlito"/>
              </a:rPr>
              <a:t>individuals</a:t>
            </a:r>
            <a:endParaRPr sz="2000">
              <a:latin typeface="Carlito"/>
              <a:cs typeface="Carlito"/>
            </a:endParaRPr>
          </a:p>
          <a:p>
            <a:pPr marL="349250" marR="349250" lvl="1" indent="-180975">
              <a:lnSpc>
                <a:spcPct val="100000"/>
              </a:lnSpc>
              <a:spcBef>
                <a:spcPts val="455"/>
              </a:spcBef>
              <a:buClr>
                <a:srgbClr val="9DBEBD"/>
              </a:buClr>
              <a:buChar char="◦"/>
              <a:tabLst>
                <a:tab pos="349885" algn="l"/>
              </a:tabLst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greater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variation,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or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the more times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variation is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seen,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greater probability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that</a:t>
            </a:r>
            <a:r>
              <a:rPr sz="2000" spc="-2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the  diagnosis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is</a:t>
            </a:r>
            <a:r>
              <a:rPr sz="2000" spc="-1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asthma</a:t>
            </a:r>
            <a:endParaRPr sz="2000">
              <a:latin typeface="Carlito"/>
              <a:cs typeface="Carlito"/>
            </a:endParaRPr>
          </a:p>
          <a:p>
            <a:pPr marL="349250" marR="43180" lvl="1" indent="-180975">
              <a:lnSpc>
                <a:spcPct val="100000"/>
              </a:lnSpc>
              <a:spcBef>
                <a:spcPts val="605"/>
              </a:spcBef>
              <a:buClr>
                <a:srgbClr val="9DBEBD"/>
              </a:buClr>
              <a:buFont typeface="Carlito"/>
              <a:buChar char="◦"/>
              <a:tabLst>
                <a:tab pos="406400" algn="l"/>
                <a:tab pos="407034" algn="l"/>
              </a:tabLst>
            </a:pPr>
            <a:r>
              <a:rPr dirty="0"/>
              <a:t>	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Bronchodilator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reversibility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(adults: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increase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FEV</a:t>
            </a:r>
            <a:r>
              <a:rPr sz="2025" spc="-22" baseline="-18518" dirty="0">
                <a:solidFill>
                  <a:srgbClr val="404040"/>
                </a:solidFill>
                <a:latin typeface="Carlito"/>
                <a:cs typeface="Carlito"/>
              </a:rPr>
              <a:t>1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&gt;12%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&gt;200mL;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children: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increase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&gt;12% 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predicted)</a:t>
            </a:r>
            <a:endParaRPr sz="2000">
              <a:latin typeface="Carlito"/>
              <a:cs typeface="Carlito"/>
            </a:endParaRPr>
          </a:p>
          <a:p>
            <a:pPr marL="349250" lvl="1" indent="-181610">
              <a:lnSpc>
                <a:spcPct val="100000"/>
              </a:lnSpc>
              <a:spcBef>
                <a:spcPts val="610"/>
              </a:spcBef>
              <a:buClr>
                <a:srgbClr val="9DBEBD"/>
              </a:buClr>
              <a:buChar char="◦"/>
              <a:tabLst>
                <a:tab pos="349885" algn="l"/>
              </a:tabLst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Significant increase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FEV</a:t>
            </a:r>
            <a:r>
              <a:rPr sz="2025" spc="-7" baseline="-18518" dirty="0">
                <a:solidFill>
                  <a:srgbClr val="404040"/>
                </a:solidFill>
                <a:latin typeface="Carlito"/>
                <a:cs typeface="Carlito"/>
              </a:rPr>
              <a:t>1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or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PEF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after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4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weeks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of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controller</a:t>
            </a:r>
            <a:r>
              <a:rPr sz="2000" spc="-20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treatment</a:t>
            </a:r>
            <a:endParaRPr sz="2000">
              <a:latin typeface="Carlito"/>
              <a:cs typeface="Carlito"/>
            </a:endParaRPr>
          </a:p>
          <a:p>
            <a:pPr marL="349250" lvl="1" indent="-181610">
              <a:lnSpc>
                <a:spcPct val="100000"/>
              </a:lnSpc>
              <a:spcBef>
                <a:spcPts val="605"/>
              </a:spcBef>
              <a:buClr>
                <a:srgbClr val="9DBEBD"/>
              </a:buClr>
              <a:buChar char="◦"/>
              <a:tabLst>
                <a:tab pos="349885" algn="l"/>
              </a:tabLst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Bronchodilator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reversibility </a:t>
            </a:r>
            <a:r>
              <a:rPr sz="2000" spc="25" dirty="0">
                <a:solidFill>
                  <a:srgbClr val="404040"/>
                </a:solidFill>
                <a:latin typeface="Carlito"/>
                <a:cs typeface="Carlito"/>
              </a:rPr>
              <a:t>may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not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be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present during severe exacerbations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000" spc="-25" dirty="0">
                <a:solidFill>
                  <a:srgbClr val="404040"/>
                </a:solidFill>
                <a:latin typeface="Carlito"/>
                <a:cs typeface="Carlito"/>
              </a:rPr>
              <a:t>viral</a:t>
            </a:r>
            <a:r>
              <a:rPr sz="2000" spc="-1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infections.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3450" y="1533525"/>
            <a:ext cx="10238740" cy="5334000"/>
            <a:chOff x="933450" y="1533525"/>
            <a:chExt cx="10238740" cy="5334000"/>
          </a:xfrm>
        </p:grpSpPr>
        <p:sp>
          <p:nvSpPr>
            <p:cNvPr id="3" name="object 3"/>
            <p:cNvSpPr/>
            <p:nvPr/>
          </p:nvSpPr>
          <p:spPr>
            <a:xfrm>
              <a:off x="1204912" y="174790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896" y="0"/>
                  </a:lnTo>
                </a:path>
              </a:pathLst>
            </a:custGeom>
            <a:ln w="953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33450" y="1533525"/>
              <a:ext cx="10058400" cy="5333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81735" y="420306"/>
            <a:ext cx="585787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360" dirty="0">
                <a:solidFill>
                  <a:srgbClr val="171713"/>
                </a:solidFill>
              </a:rPr>
              <a:t>Typical</a:t>
            </a:r>
            <a:r>
              <a:rPr sz="4400" spc="-770" dirty="0">
                <a:solidFill>
                  <a:srgbClr val="171713"/>
                </a:solidFill>
              </a:rPr>
              <a:t> </a:t>
            </a:r>
            <a:r>
              <a:rPr sz="4400" spc="-275" dirty="0">
                <a:solidFill>
                  <a:srgbClr val="171713"/>
                </a:solidFill>
              </a:rPr>
              <a:t>spirometric</a:t>
            </a:r>
            <a:r>
              <a:rPr sz="4400" spc="-770" dirty="0">
                <a:solidFill>
                  <a:srgbClr val="171713"/>
                </a:solidFill>
              </a:rPr>
              <a:t> </a:t>
            </a:r>
            <a:r>
              <a:rPr sz="4400" spc="-265" dirty="0">
                <a:solidFill>
                  <a:srgbClr val="171713"/>
                </a:solidFill>
              </a:rPr>
              <a:t>tracings</a:t>
            </a:r>
            <a:endParaRPr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4912" y="1747901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896" y="0"/>
                </a:lnTo>
              </a:path>
            </a:pathLst>
          </a:custGeom>
          <a:ln w="953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5544" y="1699323"/>
            <a:ext cx="4178935" cy="27343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2002789">
              <a:lnSpc>
                <a:spcPct val="148600"/>
              </a:lnSpc>
              <a:spcBef>
                <a:spcPts val="55"/>
              </a:spcBef>
            </a:pP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OUT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LINE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:  INRODUCTION. 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ETIOPATHOGENESIS. 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CLINICAL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FEATURES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. 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DIAGNOSIS.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TREATMENT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( GINA GUIDELINES</a:t>
            </a:r>
            <a:r>
              <a:rPr sz="2000" spc="-3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-2019).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735" y="880110"/>
            <a:ext cx="1853564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185" dirty="0">
                <a:solidFill>
                  <a:srgbClr val="404040"/>
                </a:solidFill>
              </a:rPr>
              <a:t>Investigations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1185544" y="1699323"/>
            <a:ext cx="5881370" cy="18281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839720">
              <a:lnSpc>
                <a:spcPct val="147100"/>
              </a:lnSpc>
              <a:spcBef>
                <a:spcPts val="95"/>
              </a:spcBef>
            </a:pP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Hematologic test: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serum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IgE</a:t>
            </a:r>
            <a:r>
              <a:rPr sz="2000" spc="-3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. 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IMAGING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: usually normal</a:t>
            </a:r>
            <a:r>
              <a:rPr sz="2000" spc="-27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  <a:p>
            <a:pPr marL="1099185">
              <a:lnSpc>
                <a:spcPct val="100000"/>
              </a:lnSpc>
              <a:spcBef>
                <a:spcPts val="1205"/>
              </a:spcBef>
            </a:pP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hyperinflated</a:t>
            </a:r>
            <a:r>
              <a:rPr sz="2000" spc="-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lungs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CT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- 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may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show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areas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of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bronchiectasis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severe</a:t>
            </a:r>
            <a:r>
              <a:rPr sz="2000" spc="-29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asthma.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735" y="915288"/>
            <a:ext cx="858710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25" dirty="0"/>
              <a:t>Diagnosing</a:t>
            </a:r>
            <a:r>
              <a:rPr spc="-710" dirty="0"/>
              <a:t> </a:t>
            </a:r>
            <a:r>
              <a:rPr spc="-270" dirty="0"/>
              <a:t>asthma</a:t>
            </a:r>
            <a:r>
              <a:rPr spc="-710" dirty="0"/>
              <a:t> </a:t>
            </a:r>
            <a:r>
              <a:rPr spc="-220" dirty="0"/>
              <a:t>in</a:t>
            </a:r>
            <a:r>
              <a:rPr spc="-655" dirty="0"/>
              <a:t> </a:t>
            </a:r>
            <a:r>
              <a:rPr spc="-220" dirty="0"/>
              <a:t>other</a:t>
            </a:r>
            <a:r>
              <a:rPr spc="-780" dirty="0"/>
              <a:t> </a:t>
            </a:r>
            <a:r>
              <a:rPr spc="-310" dirty="0"/>
              <a:t>contexts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0294" y="1823656"/>
            <a:ext cx="9618980" cy="4403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444500" indent="-457834">
              <a:lnSpc>
                <a:spcPct val="150200"/>
              </a:lnSpc>
              <a:spcBef>
                <a:spcPts val="90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Occupational asthma- </a:t>
            </a:r>
            <a:r>
              <a:rPr sz="2000" spc="-25" dirty="0">
                <a:solidFill>
                  <a:srgbClr val="404040"/>
                </a:solidFill>
                <a:latin typeface="Carlito"/>
                <a:cs typeface="Carlito"/>
              </a:rPr>
              <a:t>Every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patient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with adult-onset 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asthma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should be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asked</a:t>
            </a:r>
            <a:r>
              <a:rPr sz="2000" spc="-19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about 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occupational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exposure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whether they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are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better when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away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from</a:t>
            </a:r>
            <a:r>
              <a:rPr sz="2000" spc="-254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work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DBEBD"/>
              </a:buClr>
              <a:buFont typeface="Carlito"/>
              <a:buAutoNum type="arabicPeriod"/>
            </a:pPr>
            <a:endParaRPr sz="215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Pregnancy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DBEBD"/>
              </a:buClr>
              <a:buFont typeface="Carlito"/>
              <a:buAutoNum type="arabicPeriod"/>
            </a:pPr>
            <a:endParaRPr sz="205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000" b="1" spc="20" dirty="0">
                <a:solidFill>
                  <a:srgbClr val="404040"/>
                </a:solidFill>
                <a:latin typeface="Carlito"/>
                <a:cs typeface="Carlito"/>
              </a:rPr>
              <a:t>elderly: </a:t>
            </a:r>
            <a:r>
              <a:rPr sz="2000" spc="25" dirty="0">
                <a:solidFill>
                  <a:srgbClr val="404040"/>
                </a:solidFill>
                <a:latin typeface="Carlito"/>
                <a:cs typeface="Carlito"/>
              </a:rPr>
              <a:t>Asthma</a:t>
            </a:r>
            <a:r>
              <a:rPr sz="2000" spc="-3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is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usually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either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under-diagnosed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or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over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diagnosed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DBEBD"/>
              </a:buClr>
              <a:buFont typeface="Carlito"/>
              <a:buAutoNum type="arabicPeriod"/>
            </a:pPr>
            <a:endParaRPr sz="215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b="1" spc="15" dirty="0">
                <a:solidFill>
                  <a:srgbClr val="404040"/>
                </a:solidFill>
                <a:latin typeface="Carlito"/>
                <a:cs typeface="Carlito"/>
              </a:rPr>
              <a:t>Smokers:</a:t>
            </a:r>
            <a:r>
              <a:rPr sz="2000" b="1" spc="-17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Asthma</a:t>
            </a:r>
            <a:r>
              <a:rPr sz="2000" spc="-1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</a:t>
            </a:r>
            <a:r>
              <a:rPr sz="2000" spc="-9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COPD</a:t>
            </a:r>
            <a:r>
              <a:rPr sz="2000" spc="-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may</a:t>
            </a:r>
            <a:r>
              <a:rPr sz="2000" spc="-8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co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exist</a:t>
            </a:r>
            <a:r>
              <a:rPr sz="2000" spc="-15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 overlap</a:t>
            </a:r>
            <a:r>
              <a:rPr sz="2000" spc="7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particularly</a:t>
            </a:r>
            <a:r>
              <a:rPr sz="2000" spc="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in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COPD</a:t>
            </a:r>
            <a:r>
              <a:rPr sz="2000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 elderly</a:t>
            </a:r>
            <a:endParaRPr sz="2000">
              <a:latin typeface="Carlito"/>
              <a:cs typeface="Carlito"/>
            </a:endParaRPr>
          </a:p>
          <a:p>
            <a:pPr marL="469900" marR="5080" indent="-457834">
              <a:lnSpc>
                <a:spcPct val="150200"/>
              </a:lnSpc>
              <a:spcBef>
                <a:spcPts val="1430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b="1" spc="-15" dirty="0">
                <a:solidFill>
                  <a:srgbClr val="404040"/>
                </a:solidFill>
                <a:latin typeface="Carlito"/>
                <a:cs typeface="Carlito"/>
              </a:rPr>
              <a:t>Patients </a:t>
            </a:r>
            <a:r>
              <a:rPr sz="2000" b="1" spc="5" dirty="0">
                <a:solidFill>
                  <a:srgbClr val="404040"/>
                </a:solidFill>
                <a:latin typeface="Carlito"/>
                <a:cs typeface="Carlito"/>
              </a:rPr>
              <a:t>with cough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as </a:t>
            </a:r>
            <a:r>
              <a:rPr sz="2000" b="1" spc="15" dirty="0">
                <a:solidFill>
                  <a:srgbClr val="404040"/>
                </a:solidFill>
                <a:latin typeface="Carlito"/>
                <a:cs typeface="Carlito"/>
              </a:rPr>
              <a:t>only </a:t>
            </a:r>
            <a:r>
              <a:rPr sz="2000" b="1" spc="10" dirty="0">
                <a:solidFill>
                  <a:srgbClr val="404040"/>
                </a:solidFill>
                <a:latin typeface="Carlito"/>
                <a:cs typeface="Carlito"/>
              </a:rPr>
              <a:t>respiratory symptom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: </a:t>
            </a:r>
            <a:r>
              <a:rPr sz="2000" spc="30" dirty="0">
                <a:solidFill>
                  <a:srgbClr val="404040"/>
                </a:solidFill>
                <a:latin typeface="Carlito"/>
                <a:cs typeface="Carlito"/>
              </a:rPr>
              <a:t>DD-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Chronic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upper airway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cough 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syndrome (post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nasal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drip),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GERD, 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Vocal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cord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dysfunction, eosinophilic bronchitis,</a:t>
            </a:r>
            <a:r>
              <a:rPr sz="2000" spc="-229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spc="5" dirty="0">
                <a:solidFill>
                  <a:srgbClr val="404040"/>
                </a:solidFill>
                <a:latin typeface="Carlito"/>
                <a:cs typeface="Carlito"/>
              </a:rPr>
              <a:t>Cough  variant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asthma-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(cough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+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airway hyper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responsiveness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+variability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lung</a:t>
            </a:r>
            <a:r>
              <a:rPr sz="2000" spc="-26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function)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735" y="915288"/>
            <a:ext cx="7569834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0" dirty="0"/>
              <a:t>Assessing</a:t>
            </a:r>
            <a:r>
              <a:rPr spc="-775" dirty="0"/>
              <a:t> </a:t>
            </a:r>
            <a:r>
              <a:rPr spc="-265" dirty="0"/>
              <a:t>a</a:t>
            </a:r>
            <a:r>
              <a:rPr spc="-550" dirty="0"/>
              <a:t> </a:t>
            </a:r>
            <a:r>
              <a:rPr spc="-305" dirty="0"/>
              <a:t>patient</a:t>
            </a:r>
            <a:r>
              <a:rPr spc="-775" dirty="0"/>
              <a:t> </a:t>
            </a:r>
            <a:r>
              <a:rPr spc="-260" dirty="0"/>
              <a:t>with</a:t>
            </a:r>
            <a:r>
              <a:rPr spc="-730" dirty="0"/>
              <a:t> </a:t>
            </a:r>
            <a:r>
              <a:rPr spc="-250" dirty="0"/>
              <a:t>Asthma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0294" y="1821878"/>
            <a:ext cx="7381875" cy="37852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25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b="1" spc="-5" dirty="0">
                <a:latin typeface="Carlito"/>
                <a:cs typeface="Carlito"/>
              </a:rPr>
              <a:t>Asthma </a:t>
            </a:r>
            <a:r>
              <a:rPr sz="2000" b="1" spc="10" dirty="0">
                <a:latin typeface="Carlito"/>
                <a:cs typeface="Carlito"/>
              </a:rPr>
              <a:t>control </a:t>
            </a:r>
            <a:r>
              <a:rPr sz="2000" b="1" spc="5" dirty="0">
                <a:latin typeface="Carlito"/>
                <a:cs typeface="Carlito"/>
              </a:rPr>
              <a:t>- </a:t>
            </a:r>
            <a:r>
              <a:rPr sz="2000" b="1" spc="-5" dirty="0">
                <a:latin typeface="Carlito"/>
                <a:cs typeface="Carlito"/>
              </a:rPr>
              <a:t>two</a:t>
            </a:r>
            <a:r>
              <a:rPr sz="2000" b="1" spc="-229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domains</a:t>
            </a:r>
            <a:endParaRPr sz="2000">
              <a:latin typeface="Carlito"/>
              <a:cs typeface="Carlito"/>
            </a:endParaRPr>
          </a:p>
          <a:p>
            <a:pPr marL="393700" lvl="1" indent="-181610">
              <a:lnSpc>
                <a:spcPct val="100000"/>
              </a:lnSpc>
              <a:spcBef>
                <a:spcPts val="155"/>
              </a:spcBef>
              <a:buClr>
                <a:srgbClr val="F79546"/>
              </a:buClr>
              <a:buChar char="◦"/>
              <a:tabLst>
                <a:tab pos="394335" algn="l"/>
              </a:tabLst>
            </a:pPr>
            <a:r>
              <a:rPr sz="2000" spc="25" dirty="0">
                <a:solidFill>
                  <a:srgbClr val="404040"/>
                </a:solidFill>
                <a:latin typeface="Carlito"/>
                <a:cs typeface="Carlito"/>
              </a:rPr>
              <a:t>Assess</a:t>
            </a:r>
            <a:r>
              <a:rPr sz="2000" spc="-114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spc="10" dirty="0">
                <a:solidFill>
                  <a:srgbClr val="404040"/>
                </a:solidFill>
                <a:latin typeface="Carlito"/>
                <a:cs typeface="Carlito"/>
              </a:rPr>
              <a:t>symptom</a:t>
            </a:r>
            <a:r>
              <a:rPr sz="2000" b="1" spc="-15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spc="10" dirty="0">
                <a:solidFill>
                  <a:srgbClr val="404040"/>
                </a:solidFill>
                <a:latin typeface="Carlito"/>
                <a:cs typeface="Carlito"/>
              </a:rPr>
              <a:t>control</a:t>
            </a:r>
            <a:r>
              <a:rPr sz="2000" b="1" spc="-10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over</a:t>
            </a:r>
            <a:r>
              <a:rPr sz="2000" spc="-10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the</a:t>
            </a:r>
            <a:r>
              <a:rPr sz="2000" spc="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last</a:t>
            </a:r>
            <a:r>
              <a:rPr sz="2000" spc="-8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4</a:t>
            </a:r>
            <a:r>
              <a:rPr sz="2000" spc="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weeks</a:t>
            </a:r>
            <a:endParaRPr sz="2000">
              <a:latin typeface="Carlito"/>
              <a:cs typeface="Carlito"/>
            </a:endParaRPr>
          </a:p>
          <a:p>
            <a:pPr marL="393700" lvl="1" indent="-181610">
              <a:lnSpc>
                <a:spcPct val="100000"/>
              </a:lnSpc>
              <a:spcBef>
                <a:spcPts val="375"/>
              </a:spcBef>
              <a:buClr>
                <a:srgbClr val="F79546"/>
              </a:buClr>
              <a:buChar char="◦"/>
              <a:tabLst>
                <a:tab pos="394335" algn="l"/>
              </a:tabLst>
            </a:pP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Assess</a:t>
            </a:r>
            <a:r>
              <a:rPr sz="2000" spc="-10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spc="25" dirty="0">
                <a:solidFill>
                  <a:srgbClr val="404040"/>
                </a:solidFill>
                <a:latin typeface="Carlito"/>
                <a:cs typeface="Carlito"/>
              </a:rPr>
              <a:t>risk</a:t>
            </a:r>
            <a:r>
              <a:rPr sz="2000" b="1" spc="-1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spc="10" dirty="0">
                <a:solidFill>
                  <a:srgbClr val="404040"/>
                </a:solidFill>
                <a:latin typeface="Carlito"/>
                <a:cs typeface="Carlito"/>
              </a:rPr>
              <a:t>factors</a:t>
            </a:r>
            <a:r>
              <a:rPr sz="2000" b="1" spc="-1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Carlito"/>
                <a:cs typeface="Carlito"/>
              </a:rPr>
              <a:t>for</a:t>
            </a:r>
            <a:r>
              <a:rPr sz="2000" spc="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poor</a:t>
            </a:r>
            <a:r>
              <a:rPr sz="2000" spc="-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outcomes,</a:t>
            </a:r>
            <a:r>
              <a:rPr sz="2000" spc="-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including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low</a:t>
            </a:r>
            <a:r>
              <a:rPr sz="2000" spc="-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lung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function</a:t>
            </a:r>
            <a:endParaRPr sz="20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360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b="1" spc="-5" dirty="0">
                <a:latin typeface="Carlito"/>
                <a:cs typeface="Carlito"/>
              </a:rPr>
              <a:t>Treatment</a:t>
            </a:r>
            <a:r>
              <a:rPr sz="2000" b="1" spc="-185" dirty="0">
                <a:latin typeface="Carlito"/>
                <a:cs typeface="Carlito"/>
              </a:rPr>
              <a:t> </a:t>
            </a:r>
            <a:r>
              <a:rPr sz="2000" b="1" spc="15" dirty="0">
                <a:latin typeface="Carlito"/>
                <a:cs typeface="Carlito"/>
              </a:rPr>
              <a:t>issues</a:t>
            </a:r>
            <a:endParaRPr sz="2000">
              <a:latin typeface="Carlito"/>
              <a:cs typeface="Carlito"/>
            </a:endParaRPr>
          </a:p>
          <a:p>
            <a:pPr marL="393700" lvl="1" indent="-181610">
              <a:lnSpc>
                <a:spcPct val="100000"/>
              </a:lnSpc>
              <a:spcBef>
                <a:spcPts val="150"/>
              </a:spcBef>
              <a:buClr>
                <a:srgbClr val="F79546"/>
              </a:buClr>
              <a:buChar char="◦"/>
              <a:tabLst>
                <a:tab pos="394335" algn="l"/>
              </a:tabLst>
            </a:pP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Check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inhaler technique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</a:t>
            </a:r>
            <a:r>
              <a:rPr sz="2000" spc="114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adherence</a:t>
            </a:r>
            <a:endParaRPr sz="2000">
              <a:latin typeface="Carlito"/>
              <a:cs typeface="Carlito"/>
            </a:endParaRPr>
          </a:p>
          <a:p>
            <a:pPr marL="393700" lvl="1" indent="-181610">
              <a:lnSpc>
                <a:spcPct val="100000"/>
              </a:lnSpc>
              <a:spcBef>
                <a:spcPts val="380"/>
              </a:spcBef>
              <a:buClr>
                <a:srgbClr val="F79546"/>
              </a:buClr>
              <a:buChar char="◦"/>
              <a:tabLst>
                <a:tab pos="394335" algn="l"/>
              </a:tabLst>
            </a:pPr>
            <a:r>
              <a:rPr sz="2000" spc="30" dirty="0">
                <a:solidFill>
                  <a:srgbClr val="404040"/>
                </a:solidFill>
                <a:latin typeface="Carlito"/>
                <a:cs typeface="Carlito"/>
              </a:rPr>
              <a:t>Ask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about</a:t>
            </a:r>
            <a:r>
              <a:rPr sz="2000" spc="-1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side-effects</a:t>
            </a:r>
            <a:endParaRPr sz="2000">
              <a:latin typeface="Carlito"/>
              <a:cs typeface="Carlito"/>
            </a:endParaRPr>
          </a:p>
          <a:p>
            <a:pPr marL="393700" lvl="1" indent="-181610">
              <a:lnSpc>
                <a:spcPct val="100000"/>
              </a:lnSpc>
              <a:spcBef>
                <a:spcPts val="380"/>
              </a:spcBef>
              <a:buClr>
                <a:srgbClr val="F79546"/>
              </a:buClr>
              <a:buChar char="◦"/>
              <a:tabLst>
                <a:tab pos="394335" algn="l"/>
              </a:tabLst>
            </a:pP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Does the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patient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have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a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written 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asthma</a:t>
            </a:r>
            <a:r>
              <a:rPr sz="2000" spc="-3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action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plan?</a:t>
            </a:r>
            <a:endParaRPr sz="2000">
              <a:latin typeface="Carlito"/>
              <a:cs typeface="Carlito"/>
            </a:endParaRPr>
          </a:p>
          <a:p>
            <a:pPr marL="393700" lvl="1" indent="-181610">
              <a:lnSpc>
                <a:spcPct val="100000"/>
              </a:lnSpc>
              <a:spcBef>
                <a:spcPts val="305"/>
              </a:spcBef>
              <a:buClr>
                <a:srgbClr val="F79546"/>
              </a:buClr>
              <a:buChar char="◦"/>
              <a:tabLst>
                <a:tab pos="394335" algn="l"/>
              </a:tabLst>
            </a:pP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What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are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patient’s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attitudes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 goals </a:t>
            </a:r>
            <a:r>
              <a:rPr sz="2000" spc="-30" dirty="0">
                <a:solidFill>
                  <a:srgbClr val="404040"/>
                </a:solidFill>
                <a:latin typeface="Carlito"/>
                <a:cs typeface="Carlito"/>
              </a:rPr>
              <a:t>for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their</a:t>
            </a:r>
            <a:r>
              <a:rPr sz="2000" spc="-16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asthma?</a:t>
            </a:r>
            <a:endParaRPr sz="2000">
              <a:latin typeface="Carlito"/>
              <a:cs typeface="Carlito"/>
            </a:endParaRPr>
          </a:p>
          <a:p>
            <a:pPr marL="765810" lvl="2" indent="-457834">
              <a:lnSpc>
                <a:spcPct val="100000"/>
              </a:lnSpc>
              <a:spcBef>
                <a:spcPts val="425"/>
              </a:spcBef>
              <a:buClr>
                <a:srgbClr val="9DBEBD"/>
              </a:buClr>
              <a:buAutoNum type="arabicPeriod"/>
              <a:tabLst>
                <a:tab pos="765175" algn="l"/>
                <a:tab pos="765810" algn="l"/>
              </a:tabLst>
            </a:pPr>
            <a:r>
              <a:rPr sz="1800" b="1" spc="5" dirty="0">
                <a:latin typeface="Carlito"/>
                <a:cs typeface="Carlito"/>
              </a:rPr>
              <a:t>Comorbidities</a:t>
            </a:r>
            <a:endParaRPr sz="1800">
              <a:latin typeface="Carlito"/>
              <a:cs typeface="Carlito"/>
            </a:endParaRPr>
          </a:p>
          <a:p>
            <a:pPr marL="584835" lvl="3" indent="-191135">
              <a:lnSpc>
                <a:spcPct val="100000"/>
              </a:lnSpc>
              <a:spcBef>
                <a:spcPts val="495"/>
              </a:spcBef>
              <a:buClr>
                <a:srgbClr val="F79546"/>
              </a:buClr>
              <a:buChar char="◦"/>
              <a:tabLst>
                <a:tab pos="584835" algn="l"/>
              </a:tabLst>
            </a:pPr>
            <a:r>
              <a:rPr sz="1550" spc="5" dirty="0">
                <a:solidFill>
                  <a:srgbClr val="404040"/>
                </a:solidFill>
                <a:latin typeface="Carlito"/>
                <a:cs typeface="Carlito"/>
              </a:rPr>
              <a:t>Think of rhinosinusitis, </a:t>
            </a:r>
            <a:r>
              <a:rPr sz="1550" spc="-20" dirty="0">
                <a:solidFill>
                  <a:srgbClr val="404040"/>
                </a:solidFill>
                <a:latin typeface="Carlito"/>
                <a:cs typeface="Carlito"/>
              </a:rPr>
              <a:t>GERD, </a:t>
            </a:r>
            <a:r>
              <a:rPr sz="1550" spc="-15" dirty="0">
                <a:solidFill>
                  <a:srgbClr val="404040"/>
                </a:solidFill>
                <a:latin typeface="Carlito"/>
                <a:cs typeface="Carlito"/>
              </a:rPr>
              <a:t>obesity, </a:t>
            </a:r>
            <a:r>
              <a:rPr sz="1550" dirty="0">
                <a:solidFill>
                  <a:srgbClr val="404040"/>
                </a:solidFill>
                <a:latin typeface="Carlito"/>
                <a:cs typeface="Carlito"/>
              </a:rPr>
              <a:t>obstructive </a:t>
            </a:r>
            <a:r>
              <a:rPr sz="1550" spc="-10" dirty="0">
                <a:solidFill>
                  <a:srgbClr val="404040"/>
                </a:solidFill>
                <a:latin typeface="Carlito"/>
                <a:cs typeface="Carlito"/>
              </a:rPr>
              <a:t>sleep </a:t>
            </a:r>
            <a:r>
              <a:rPr sz="1550" dirty="0">
                <a:solidFill>
                  <a:srgbClr val="404040"/>
                </a:solidFill>
                <a:latin typeface="Carlito"/>
                <a:cs typeface="Carlito"/>
              </a:rPr>
              <a:t>apnea, </a:t>
            </a:r>
            <a:r>
              <a:rPr sz="1550" spc="-5" dirty="0">
                <a:solidFill>
                  <a:srgbClr val="404040"/>
                </a:solidFill>
                <a:latin typeface="Carlito"/>
                <a:cs typeface="Carlito"/>
              </a:rPr>
              <a:t>depression,</a:t>
            </a:r>
            <a:r>
              <a:rPr sz="1550" spc="-1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550" dirty="0">
                <a:solidFill>
                  <a:srgbClr val="404040"/>
                </a:solidFill>
                <a:latin typeface="Carlito"/>
                <a:cs typeface="Carlito"/>
              </a:rPr>
              <a:t>anxiety</a:t>
            </a:r>
            <a:endParaRPr sz="1550">
              <a:latin typeface="Carlito"/>
              <a:cs typeface="Carlito"/>
            </a:endParaRPr>
          </a:p>
          <a:p>
            <a:pPr marL="584835" lvl="3" indent="-191135">
              <a:lnSpc>
                <a:spcPct val="100000"/>
              </a:lnSpc>
              <a:spcBef>
                <a:spcPts val="470"/>
              </a:spcBef>
              <a:buClr>
                <a:srgbClr val="F79546"/>
              </a:buClr>
              <a:buChar char="◦"/>
              <a:tabLst>
                <a:tab pos="584835" algn="l"/>
              </a:tabLst>
            </a:pPr>
            <a:r>
              <a:rPr sz="1550" spc="-5" dirty="0">
                <a:solidFill>
                  <a:srgbClr val="404040"/>
                </a:solidFill>
                <a:latin typeface="Carlito"/>
                <a:cs typeface="Carlito"/>
              </a:rPr>
              <a:t>These </a:t>
            </a:r>
            <a:r>
              <a:rPr sz="1550" spc="15" dirty="0">
                <a:solidFill>
                  <a:srgbClr val="404040"/>
                </a:solidFill>
                <a:latin typeface="Carlito"/>
                <a:cs typeface="Carlito"/>
              </a:rPr>
              <a:t>may </a:t>
            </a:r>
            <a:r>
              <a:rPr sz="1550" spc="5" dirty="0">
                <a:solidFill>
                  <a:srgbClr val="404040"/>
                </a:solidFill>
                <a:latin typeface="Carlito"/>
                <a:cs typeface="Carlito"/>
              </a:rPr>
              <a:t>contribute </a:t>
            </a:r>
            <a:r>
              <a:rPr sz="1550" spc="10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1550" spc="15" dirty="0">
                <a:solidFill>
                  <a:srgbClr val="404040"/>
                </a:solidFill>
                <a:latin typeface="Carlito"/>
                <a:cs typeface="Carlito"/>
              </a:rPr>
              <a:t>symptoms </a:t>
            </a:r>
            <a:r>
              <a:rPr sz="1550" spc="5" dirty="0">
                <a:solidFill>
                  <a:srgbClr val="404040"/>
                </a:solidFill>
                <a:latin typeface="Carlito"/>
                <a:cs typeface="Carlito"/>
              </a:rPr>
              <a:t>and poor </a:t>
            </a:r>
            <a:r>
              <a:rPr sz="1550" spc="10" dirty="0">
                <a:solidFill>
                  <a:srgbClr val="404040"/>
                </a:solidFill>
                <a:latin typeface="Carlito"/>
                <a:cs typeface="Carlito"/>
              </a:rPr>
              <a:t>quality </a:t>
            </a:r>
            <a:r>
              <a:rPr sz="1550" spc="5" dirty="0">
                <a:solidFill>
                  <a:srgbClr val="404040"/>
                </a:solidFill>
                <a:latin typeface="Carlito"/>
                <a:cs typeface="Carlito"/>
              </a:rPr>
              <a:t>of</a:t>
            </a:r>
            <a:r>
              <a:rPr sz="1550" spc="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550" spc="-15" dirty="0">
                <a:solidFill>
                  <a:srgbClr val="404040"/>
                </a:solidFill>
                <a:latin typeface="Carlito"/>
                <a:cs typeface="Carlito"/>
              </a:rPr>
              <a:t>life</a:t>
            </a:r>
            <a:endParaRPr sz="15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04900" y="1743075"/>
            <a:ext cx="10067290" cy="4562475"/>
            <a:chOff x="1104900" y="1743075"/>
            <a:chExt cx="10067290" cy="4562475"/>
          </a:xfrm>
        </p:grpSpPr>
        <p:sp>
          <p:nvSpPr>
            <p:cNvPr id="3" name="object 3"/>
            <p:cNvSpPr/>
            <p:nvPr/>
          </p:nvSpPr>
          <p:spPr>
            <a:xfrm>
              <a:off x="1204912" y="174790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896" y="0"/>
                  </a:lnTo>
                </a:path>
              </a:pathLst>
            </a:custGeom>
            <a:ln w="953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4900" y="1743075"/>
              <a:ext cx="10058400" cy="4562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92275" y="621411"/>
            <a:ext cx="890587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0" dirty="0"/>
              <a:t>GINA</a:t>
            </a:r>
            <a:r>
              <a:rPr spc="-710" dirty="0"/>
              <a:t> </a:t>
            </a:r>
            <a:r>
              <a:rPr spc="-229" dirty="0"/>
              <a:t>Assessment</a:t>
            </a:r>
            <a:r>
              <a:rPr spc="-705" dirty="0"/>
              <a:t> </a:t>
            </a:r>
            <a:r>
              <a:rPr spc="-220" dirty="0"/>
              <a:t>of</a:t>
            </a:r>
            <a:r>
              <a:rPr spc="-565" dirty="0"/>
              <a:t> </a:t>
            </a:r>
            <a:r>
              <a:rPr spc="-265" dirty="0"/>
              <a:t>symptom</a:t>
            </a:r>
            <a:r>
              <a:rPr spc="-755" dirty="0"/>
              <a:t> </a:t>
            </a:r>
            <a:r>
              <a:rPr spc="-285" dirty="0"/>
              <a:t>control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735" y="746188"/>
            <a:ext cx="755840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0" dirty="0"/>
              <a:t>GINA</a:t>
            </a:r>
            <a:r>
              <a:rPr spc="-705" dirty="0"/>
              <a:t> </a:t>
            </a:r>
            <a:r>
              <a:rPr spc="-235" dirty="0"/>
              <a:t>Assessment</a:t>
            </a:r>
            <a:r>
              <a:rPr spc="-695" dirty="0"/>
              <a:t> </a:t>
            </a:r>
            <a:r>
              <a:rPr spc="-225" dirty="0"/>
              <a:t>of</a:t>
            </a:r>
            <a:r>
              <a:rPr spc="-560" dirty="0"/>
              <a:t> </a:t>
            </a:r>
            <a:r>
              <a:rPr spc="-254" dirty="0"/>
              <a:t>Risk</a:t>
            </a:r>
            <a:r>
              <a:rPr spc="-715" dirty="0"/>
              <a:t> </a:t>
            </a:r>
            <a:r>
              <a:rPr spc="-310" dirty="0"/>
              <a:t>factors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7594" y="1823148"/>
            <a:ext cx="9890125" cy="391731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49250" indent="-286385">
              <a:lnSpc>
                <a:spcPct val="100000"/>
              </a:lnSpc>
              <a:spcBef>
                <a:spcPts val="775"/>
              </a:spcBef>
              <a:buClr>
                <a:srgbClr val="9DBEBD"/>
              </a:buClr>
              <a:buFont typeface="Arial"/>
              <a:buChar char="•"/>
              <a:tabLst>
                <a:tab pos="349250" algn="l"/>
                <a:tab pos="349885" algn="l"/>
              </a:tabLst>
            </a:pPr>
            <a:r>
              <a:rPr sz="2000" spc="25" dirty="0">
                <a:latin typeface="Carlito"/>
                <a:cs typeface="Carlito"/>
              </a:rPr>
              <a:t>Assess </a:t>
            </a:r>
            <a:r>
              <a:rPr sz="2000" dirty="0">
                <a:latin typeface="Carlito"/>
                <a:cs typeface="Carlito"/>
              </a:rPr>
              <a:t>risk </a:t>
            </a:r>
            <a:r>
              <a:rPr sz="2000" spc="-20" dirty="0">
                <a:latin typeface="Carlito"/>
                <a:cs typeface="Carlito"/>
              </a:rPr>
              <a:t>factors </a:t>
            </a:r>
            <a:r>
              <a:rPr sz="2000" spc="10" dirty="0">
                <a:latin typeface="Carlito"/>
                <a:cs typeface="Carlito"/>
              </a:rPr>
              <a:t>at </a:t>
            </a:r>
            <a:r>
              <a:rPr sz="2000" spc="5" dirty="0">
                <a:latin typeface="Carlito"/>
                <a:cs typeface="Carlito"/>
              </a:rPr>
              <a:t>diagnosis and</a:t>
            </a:r>
            <a:r>
              <a:rPr sz="2000" spc="-29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periodically</a:t>
            </a:r>
            <a:endParaRPr sz="2000">
              <a:latin typeface="Carlito"/>
              <a:cs typeface="Carlito"/>
            </a:endParaRPr>
          </a:p>
          <a:p>
            <a:pPr marL="349250" indent="-286385">
              <a:lnSpc>
                <a:spcPct val="100000"/>
              </a:lnSpc>
              <a:spcBef>
                <a:spcPts val="680"/>
              </a:spcBef>
              <a:buClr>
                <a:srgbClr val="9DBEBD"/>
              </a:buClr>
              <a:buFont typeface="Arial"/>
              <a:buChar char="•"/>
              <a:tabLst>
                <a:tab pos="349250" algn="l"/>
                <a:tab pos="349885" algn="l"/>
              </a:tabLst>
            </a:pPr>
            <a:r>
              <a:rPr sz="2000" dirty="0">
                <a:latin typeface="Carlito"/>
                <a:cs typeface="Carlito"/>
              </a:rPr>
              <a:t>Measure </a:t>
            </a:r>
            <a:r>
              <a:rPr sz="2000" spc="-10" dirty="0">
                <a:latin typeface="Carlito"/>
                <a:cs typeface="Carlito"/>
              </a:rPr>
              <a:t>FEV</a:t>
            </a:r>
            <a:r>
              <a:rPr sz="2025" spc="-15" baseline="-18518" dirty="0">
                <a:latin typeface="Carlito"/>
                <a:cs typeface="Carlito"/>
              </a:rPr>
              <a:t>1 </a:t>
            </a:r>
            <a:r>
              <a:rPr sz="2000" spc="10" dirty="0">
                <a:latin typeface="Carlito"/>
                <a:cs typeface="Carlito"/>
              </a:rPr>
              <a:t>at </a:t>
            </a:r>
            <a:r>
              <a:rPr sz="2000" spc="5" dirty="0">
                <a:latin typeface="Carlito"/>
                <a:cs typeface="Carlito"/>
              </a:rPr>
              <a:t>start </a:t>
            </a:r>
            <a:r>
              <a:rPr sz="2000" dirty="0">
                <a:latin typeface="Carlito"/>
                <a:cs typeface="Carlito"/>
              </a:rPr>
              <a:t>of treatment, </a:t>
            </a:r>
            <a:r>
              <a:rPr sz="2000" spc="-5" dirty="0">
                <a:latin typeface="Carlito"/>
                <a:cs typeface="Carlito"/>
              </a:rPr>
              <a:t>after </a:t>
            </a:r>
            <a:r>
              <a:rPr sz="2000" spc="10" dirty="0">
                <a:latin typeface="Carlito"/>
                <a:cs typeface="Carlito"/>
              </a:rPr>
              <a:t>3 to 6 </a:t>
            </a:r>
            <a:r>
              <a:rPr sz="2000" spc="5" dirty="0">
                <a:latin typeface="Carlito"/>
                <a:cs typeface="Carlito"/>
              </a:rPr>
              <a:t>months </a:t>
            </a:r>
            <a:r>
              <a:rPr sz="2000" dirty="0">
                <a:latin typeface="Carlito"/>
                <a:cs typeface="Carlito"/>
              </a:rPr>
              <a:t>of treatment </a:t>
            </a:r>
            <a:r>
              <a:rPr sz="2000" spc="10" dirty="0">
                <a:latin typeface="Carlito"/>
                <a:cs typeface="Carlito"/>
              </a:rPr>
              <a:t>to </a:t>
            </a:r>
            <a:r>
              <a:rPr sz="2000" spc="-15" dirty="0">
                <a:latin typeface="Carlito"/>
                <a:cs typeface="Carlito"/>
              </a:rPr>
              <a:t>record </a:t>
            </a:r>
            <a:r>
              <a:rPr sz="2000" spc="5" dirty="0">
                <a:latin typeface="Carlito"/>
                <a:cs typeface="Carlito"/>
              </a:rPr>
              <a:t>the</a:t>
            </a:r>
            <a:r>
              <a:rPr sz="2000" spc="-29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patient’s</a:t>
            </a:r>
            <a:endParaRPr sz="2000">
              <a:latin typeface="Carlito"/>
              <a:cs typeface="Carlito"/>
            </a:endParaRPr>
          </a:p>
          <a:p>
            <a:pPr marL="349250">
              <a:lnSpc>
                <a:spcPct val="100000"/>
              </a:lnSpc>
              <a:spcBef>
                <a:spcPts val="455"/>
              </a:spcBef>
            </a:pPr>
            <a:r>
              <a:rPr sz="2000" dirty="0">
                <a:latin typeface="Carlito"/>
                <a:cs typeface="Carlito"/>
              </a:rPr>
              <a:t>personal </a:t>
            </a:r>
            <a:r>
              <a:rPr sz="2000" spc="5" dirty="0">
                <a:latin typeface="Carlito"/>
                <a:cs typeface="Carlito"/>
              </a:rPr>
              <a:t>best, </a:t>
            </a:r>
            <a:r>
              <a:rPr sz="2000" spc="-5" dirty="0">
                <a:latin typeface="Carlito"/>
                <a:cs typeface="Carlito"/>
              </a:rPr>
              <a:t>then </a:t>
            </a:r>
            <a:r>
              <a:rPr sz="2000" spc="-10" dirty="0">
                <a:latin typeface="Carlito"/>
                <a:cs typeface="Carlito"/>
              </a:rPr>
              <a:t>periodically </a:t>
            </a:r>
            <a:r>
              <a:rPr sz="2000" spc="-30" dirty="0">
                <a:latin typeface="Carlito"/>
                <a:cs typeface="Carlito"/>
              </a:rPr>
              <a:t>for </a:t>
            </a:r>
            <a:r>
              <a:rPr sz="2000" dirty="0">
                <a:latin typeface="Carlito"/>
                <a:cs typeface="Carlito"/>
              </a:rPr>
              <a:t>ongoing risk</a:t>
            </a:r>
            <a:r>
              <a:rPr sz="2000" spc="15" dirty="0">
                <a:latin typeface="Carlito"/>
                <a:cs typeface="Carlito"/>
              </a:rPr>
              <a:t> assessment</a:t>
            </a:r>
            <a:endParaRPr sz="2000">
              <a:latin typeface="Carlito"/>
              <a:cs typeface="Carlito"/>
            </a:endParaRPr>
          </a:p>
          <a:p>
            <a:pPr marL="63500">
              <a:lnSpc>
                <a:spcPct val="100000"/>
              </a:lnSpc>
              <a:spcBef>
                <a:spcPts val="675"/>
              </a:spcBef>
            </a:pPr>
            <a:r>
              <a:rPr sz="2000" b="1" spc="-5" dirty="0">
                <a:latin typeface="Carlito"/>
                <a:cs typeface="Carlito"/>
              </a:rPr>
              <a:t>MODIFIABLE </a:t>
            </a:r>
            <a:r>
              <a:rPr sz="2000" b="1" spc="5" dirty="0">
                <a:latin typeface="Carlito"/>
                <a:cs typeface="Carlito"/>
              </a:rPr>
              <a:t>RISK</a:t>
            </a:r>
            <a:r>
              <a:rPr sz="2000" b="1" spc="-5" dirty="0">
                <a:latin typeface="Carlito"/>
                <a:cs typeface="Carlito"/>
              </a:rPr>
              <a:t> </a:t>
            </a:r>
            <a:r>
              <a:rPr sz="2000" b="1" spc="-35" dirty="0">
                <a:latin typeface="Carlito"/>
                <a:cs typeface="Carlito"/>
              </a:rPr>
              <a:t>FACTORS:</a:t>
            </a:r>
            <a:endParaRPr sz="2000">
              <a:latin typeface="Carlito"/>
              <a:cs typeface="Carlito"/>
            </a:endParaRPr>
          </a:p>
          <a:p>
            <a:pPr marL="520700" indent="-457834">
              <a:lnSpc>
                <a:spcPct val="100000"/>
              </a:lnSpc>
              <a:spcBef>
                <a:spcPts val="680"/>
              </a:spcBef>
              <a:buClr>
                <a:srgbClr val="9DBEBD"/>
              </a:buClr>
              <a:buAutoNum type="arabicPeriod"/>
              <a:tabLst>
                <a:tab pos="520700" algn="l"/>
                <a:tab pos="521334" algn="l"/>
              </a:tabLst>
            </a:pPr>
            <a:r>
              <a:rPr sz="2000" spc="-5" dirty="0">
                <a:latin typeface="Carlito"/>
                <a:cs typeface="Carlito"/>
              </a:rPr>
              <a:t>Medication </a:t>
            </a:r>
            <a:r>
              <a:rPr sz="2000" spc="5" dirty="0">
                <a:latin typeface="Carlito"/>
                <a:cs typeface="Carlito"/>
              </a:rPr>
              <a:t>: no </a:t>
            </a:r>
            <a:r>
              <a:rPr sz="2000" dirty="0">
                <a:latin typeface="Carlito"/>
                <a:cs typeface="Carlito"/>
              </a:rPr>
              <a:t>ICS </a:t>
            </a:r>
            <a:r>
              <a:rPr sz="2000" spc="-10" dirty="0">
                <a:latin typeface="Carlito"/>
                <a:cs typeface="Carlito"/>
              </a:rPr>
              <a:t>prescribed, </a:t>
            </a:r>
            <a:r>
              <a:rPr sz="2000" spc="-5" dirty="0">
                <a:latin typeface="Carlito"/>
                <a:cs typeface="Carlito"/>
              </a:rPr>
              <a:t>poor </a:t>
            </a:r>
            <a:r>
              <a:rPr sz="2000" spc="-10" dirty="0">
                <a:latin typeface="Carlito"/>
                <a:cs typeface="Carlito"/>
              </a:rPr>
              <a:t>adherence, </a:t>
            </a:r>
            <a:r>
              <a:rPr sz="2000" spc="-5" dirty="0">
                <a:latin typeface="Carlito"/>
                <a:cs typeface="Carlito"/>
              </a:rPr>
              <a:t>improper inhaler</a:t>
            </a:r>
            <a:r>
              <a:rPr sz="2000" spc="10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technique</a:t>
            </a:r>
            <a:endParaRPr sz="2000">
              <a:latin typeface="Carlito"/>
              <a:cs typeface="Carlito"/>
            </a:endParaRPr>
          </a:p>
          <a:p>
            <a:pPr marL="520700" indent="-457834">
              <a:lnSpc>
                <a:spcPct val="100000"/>
              </a:lnSpc>
              <a:spcBef>
                <a:spcPts val="680"/>
              </a:spcBef>
              <a:buClr>
                <a:srgbClr val="9DBEBD"/>
              </a:buClr>
              <a:buAutoNum type="arabicPeriod"/>
              <a:tabLst>
                <a:tab pos="520700" algn="l"/>
                <a:tab pos="521334" algn="l"/>
              </a:tabLst>
            </a:pPr>
            <a:r>
              <a:rPr sz="2000" spc="-5" dirty="0">
                <a:latin typeface="Carlito"/>
                <a:cs typeface="Carlito"/>
              </a:rPr>
              <a:t>Co-morbidities</a:t>
            </a:r>
            <a:endParaRPr sz="2000">
              <a:latin typeface="Carlito"/>
              <a:cs typeface="Carlito"/>
            </a:endParaRPr>
          </a:p>
          <a:p>
            <a:pPr marL="520700" indent="-457834">
              <a:lnSpc>
                <a:spcPct val="100000"/>
              </a:lnSpc>
              <a:spcBef>
                <a:spcPts val="755"/>
              </a:spcBef>
              <a:buClr>
                <a:srgbClr val="9DBEBD"/>
              </a:buClr>
              <a:buAutoNum type="arabicPeriod"/>
              <a:tabLst>
                <a:tab pos="520700" algn="l"/>
                <a:tab pos="521334" algn="l"/>
              </a:tabLst>
            </a:pPr>
            <a:r>
              <a:rPr sz="2000" spc="5" dirty="0">
                <a:latin typeface="Carlito"/>
                <a:cs typeface="Carlito"/>
              </a:rPr>
              <a:t>Exposure </a:t>
            </a:r>
            <a:r>
              <a:rPr sz="2000" spc="-5" dirty="0">
                <a:latin typeface="Carlito"/>
                <a:cs typeface="Carlito"/>
              </a:rPr>
              <a:t>:smoke, allergen,</a:t>
            </a:r>
            <a:r>
              <a:rPr sz="2000" spc="-16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pollution</a:t>
            </a:r>
            <a:endParaRPr sz="2000">
              <a:latin typeface="Carlito"/>
              <a:cs typeface="Carlito"/>
            </a:endParaRPr>
          </a:p>
          <a:p>
            <a:pPr marL="520700" indent="-457834">
              <a:lnSpc>
                <a:spcPct val="100000"/>
              </a:lnSpc>
              <a:spcBef>
                <a:spcPts val="680"/>
              </a:spcBef>
              <a:buClr>
                <a:srgbClr val="9DBEBD"/>
              </a:buClr>
              <a:buAutoNum type="arabicPeriod"/>
              <a:tabLst>
                <a:tab pos="520700" algn="l"/>
                <a:tab pos="521334" algn="l"/>
              </a:tabLst>
            </a:pPr>
            <a:r>
              <a:rPr sz="2000" dirty="0">
                <a:latin typeface="Carlito"/>
                <a:cs typeface="Carlito"/>
              </a:rPr>
              <a:t>Settings</a:t>
            </a:r>
            <a:endParaRPr sz="2000">
              <a:latin typeface="Carlito"/>
              <a:cs typeface="Carlito"/>
            </a:endParaRPr>
          </a:p>
          <a:p>
            <a:pPr marL="520700" indent="-457834">
              <a:lnSpc>
                <a:spcPct val="100000"/>
              </a:lnSpc>
              <a:spcBef>
                <a:spcPts val="680"/>
              </a:spcBef>
              <a:buClr>
                <a:srgbClr val="9DBEBD"/>
              </a:buClr>
              <a:buAutoNum type="arabicPeriod"/>
              <a:tabLst>
                <a:tab pos="520700" algn="l"/>
                <a:tab pos="521334" algn="l"/>
              </a:tabLst>
            </a:pPr>
            <a:r>
              <a:rPr sz="2000" spc="-5" dirty="0">
                <a:latin typeface="Carlito"/>
                <a:cs typeface="Carlito"/>
              </a:rPr>
              <a:t>Lung function: Low </a:t>
            </a:r>
            <a:r>
              <a:rPr sz="2000" spc="-10" dirty="0">
                <a:latin typeface="Carlito"/>
                <a:cs typeface="Carlito"/>
              </a:rPr>
              <a:t>FEVI </a:t>
            </a:r>
            <a:r>
              <a:rPr sz="2000" spc="10" dirty="0">
                <a:latin typeface="Carlito"/>
                <a:cs typeface="Carlito"/>
              </a:rPr>
              <a:t>(&lt;60% </a:t>
            </a:r>
            <a:r>
              <a:rPr sz="2000" spc="-10" dirty="0">
                <a:latin typeface="Carlito"/>
                <a:cs typeface="Carlito"/>
              </a:rPr>
              <a:t>Predicted) </a:t>
            </a:r>
            <a:r>
              <a:rPr sz="2000" spc="5" dirty="0">
                <a:latin typeface="Carlito"/>
                <a:cs typeface="Carlito"/>
              </a:rPr>
              <a:t>, high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reversibility</a:t>
            </a:r>
            <a:endParaRPr sz="2000">
              <a:latin typeface="Carlito"/>
              <a:cs typeface="Carlito"/>
            </a:endParaRPr>
          </a:p>
          <a:p>
            <a:pPr marL="520700" indent="-457834">
              <a:lnSpc>
                <a:spcPct val="100000"/>
              </a:lnSpc>
              <a:spcBef>
                <a:spcPts val="680"/>
              </a:spcBef>
              <a:buClr>
                <a:srgbClr val="9DBEBD"/>
              </a:buClr>
              <a:buAutoNum type="arabicPeriod"/>
              <a:tabLst>
                <a:tab pos="520700" algn="l"/>
                <a:tab pos="521334" algn="l"/>
              </a:tabLst>
            </a:pPr>
            <a:r>
              <a:rPr sz="2000" dirty="0">
                <a:latin typeface="Carlito"/>
                <a:cs typeface="Carlito"/>
              </a:rPr>
              <a:t>Other </a:t>
            </a:r>
            <a:r>
              <a:rPr sz="2000" spc="10" dirty="0">
                <a:latin typeface="Carlito"/>
                <a:cs typeface="Carlito"/>
              </a:rPr>
              <a:t>tests: </a:t>
            </a:r>
            <a:r>
              <a:rPr sz="2000" spc="5" dirty="0">
                <a:latin typeface="Carlito"/>
                <a:cs typeface="Carlito"/>
              </a:rPr>
              <a:t>sputum/blood </a:t>
            </a:r>
            <a:r>
              <a:rPr sz="2000" spc="-5" dirty="0">
                <a:latin typeface="Carlito"/>
                <a:cs typeface="Carlito"/>
              </a:rPr>
              <a:t>eosinophilia,</a:t>
            </a:r>
            <a:r>
              <a:rPr sz="2000" spc="-15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FENO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1075" y="780478"/>
            <a:ext cx="5708650" cy="49606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25"/>
              </a:spcBef>
            </a:pPr>
            <a:r>
              <a:rPr sz="2000" b="1" spc="20" dirty="0">
                <a:latin typeface="Carlito"/>
                <a:cs typeface="Carlito"/>
              </a:rPr>
              <a:t>Major</a:t>
            </a:r>
            <a:r>
              <a:rPr sz="2000" b="1" spc="-13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independent</a:t>
            </a:r>
            <a:r>
              <a:rPr sz="2000" b="1" spc="-20" dirty="0">
                <a:latin typeface="Carlito"/>
                <a:cs typeface="Carlito"/>
              </a:rPr>
              <a:t> </a:t>
            </a:r>
            <a:r>
              <a:rPr sz="2000" b="1" spc="25" dirty="0">
                <a:latin typeface="Carlito"/>
                <a:cs typeface="Carlito"/>
              </a:rPr>
              <a:t>risk</a:t>
            </a:r>
            <a:r>
              <a:rPr sz="2000" b="1" spc="-75" dirty="0">
                <a:latin typeface="Carlito"/>
                <a:cs typeface="Carlito"/>
              </a:rPr>
              <a:t> </a:t>
            </a:r>
            <a:r>
              <a:rPr sz="2000" b="1" spc="10" dirty="0">
                <a:latin typeface="Carlito"/>
                <a:cs typeface="Carlito"/>
              </a:rPr>
              <a:t>factors</a:t>
            </a:r>
            <a:r>
              <a:rPr sz="2000" b="1" spc="-135" dirty="0">
                <a:latin typeface="Carlito"/>
                <a:cs typeface="Carlito"/>
              </a:rPr>
              <a:t> </a:t>
            </a:r>
            <a:r>
              <a:rPr sz="2000" b="1" spc="30" dirty="0">
                <a:latin typeface="Carlito"/>
                <a:cs typeface="Carlito"/>
              </a:rPr>
              <a:t>for</a:t>
            </a:r>
            <a:r>
              <a:rPr sz="2000" b="1" spc="-130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flare-ups:</a:t>
            </a:r>
            <a:endParaRPr sz="20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655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spc="-25" dirty="0">
                <a:latin typeface="Carlito"/>
                <a:cs typeface="Carlito"/>
              </a:rPr>
              <a:t>Ever </a:t>
            </a:r>
            <a:r>
              <a:rPr sz="2000" spc="-5" dirty="0">
                <a:latin typeface="Carlito"/>
                <a:cs typeface="Carlito"/>
              </a:rPr>
              <a:t>being </a:t>
            </a:r>
            <a:r>
              <a:rPr sz="2000" dirty="0">
                <a:latin typeface="Carlito"/>
                <a:cs typeface="Carlito"/>
              </a:rPr>
              <a:t>intubated or in ICU </a:t>
            </a:r>
            <a:r>
              <a:rPr sz="2000" spc="-30" dirty="0">
                <a:latin typeface="Carlito"/>
                <a:cs typeface="Carlito"/>
              </a:rPr>
              <a:t>for</a:t>
            </a:r>
            <a:r>
              <a:rPr sz="2000" spc="40" dirty="0">
                <a:latin typeface="Carlito"/>
                <a:cs typeface="Carlito"/>
              </a:rPr>
              <a:t> </a:t>
            </a:r>
            <a:r>
              <a:rPr sz="2000" spc="20" dirty="0">
                <a:latin typeface="Carlito"/>
                <a:cs typeface="Carlito"/>
              </a:rPr>
              <a:t>asthma</a:t>
            </a:r>
            <a:endParaRPr sz="20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655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spc="5" dirty="0">
                <a:latin typeface="Carlito"/>
                <a:cs typeface="Carlito"/>
              </a:rPr>
              <a:t>Having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1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or</a:t>
            </a:r>
            <a:r>
              <a:rPr sz="2000" spc="40" dirty="0">
                <a:latin typeface="Carlito"/>
                <a:cs typeface="Carlito"/>
              </a:rPr>
              <a:t> </a:t>
            </a:r>
            <a:r>
              <a:rPr sz="2000" spc="5" dirty="0">
                <a:latin typeface="Carlito"/>
                <a:cs typeface="Carlito"/>
              </a:rPr>
              <a:t>more</a:t>
            </a:r>
            <a:r>
              <a:rPr sz="2000" spc="-11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exacerbations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in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last</a:t>
            </a:r>
            <a:r>
              <a:rPr sz="2000" spc="-5" dirty="0">
                <a:latin typeface="Carlito"/>
                <a:cs typeface="Carlito"/>
              </a:rPr>
              <a:t> </a:t>
            </a:r>
            <a:r>
              <a:rPr sz="2000" spc="25" dirty="0">
                <a:latin typeface="Carlito"/>
                <a:cs typeface="Carlito"/>
              </a:rPr>
              <a:t>12c</a:t>
            </a:r>
            <a:r>
              <a:rPr sz="2000" spc="-110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months</a:t>
            </a:r>
            <a:endParaRPr sz="2000">
              <a:latin typeface="Carlito"/>
              <a:cs typeface="Carlito"/>
            </a:endParaRPr>
          </a:p>
          <a:p>
            <a:pPr marL="127000">
              <a:lnSpc>
                <a:spcPct val="100000"/>
              </a:lnSpc>
              <a:spcBef>
                <a:spcPts val="1655"/>
              </a:spcBef>
            </a:pPr>
            <a:r>
              <a:rPr sz="2000" b="1" spc="15" dirty="0">
                <a:latin typeface="Carlito"/>
                <a:cs typeface="Carlito"/>
              </a:rPr>
              <a:t>Risk</a:t>
            </a:r>
            <a:r>
              <a:rPr sz="2000" b="1" spc="-80" dirty="0">
                <a:latin typeface="Carlito"/>
                <a:cs typeface="Carlito"/>
              </a:rPr>
              <a:t> </a:t>
            </a:r>
            <a:r>
              <a:rPr sz="2000" b="1" spc="10" dirty="0">
                <a:latin typeface="Carlito"/>
                <a:cs typeface="Carlito"/>
              </a:rPr>
              <a:t>factors</a:t>
            </a:r>
            <a:r>
              <a:rPr sz="2000" b="1" spc="-140" dirty="0">
                <a:latin typeface="Carlito"/>
                <a:cs typeface="Carlito"/>
              </a:rPr>
              <a:t> </a:t>
            </a:r>
            <a:r>
              <a:rPr sz="2000" b="1" spc="30" dirty="0">
                <a:latin typeface="Carlito"/>
                <a:cs typeface="Carlito"/>
              </a:rPr>
              <a:t>for</a:t>
            </a:r>
            <a:r>
              <a:rPr sz="2000" b="1" spc="-125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fixed</a:t>
            </a:r>
            <a:r>
              <a:rPr sz="2000" b="1" spc="-114" dirty="0">
                <a:latin typeface="Carlito"/>
                <a:cs typeface="Carlito"/>
              </a:rPr>
              <a:t> </a:t>
            </a:r>
            <a:r>
              <a:rPr sz="2000" b="1" spc="25" dirty="0">
                <a:latin typeface="Carlito"/>
                <a:cs typeface="Carlito"/>
              </a:rPr>
              <a:t>airflow</a:t>
            </a:r>
            <a:r>
              <a:rPr sz="2000" b="1" spc="-165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limitation</a:t>
            </a:r>
            <a:r>
              <a:rPr sz="2000" spc="5" dirty="0">
                <a:latin typeface="Carlito"/>
                <a:cs typeface="Carlito"/>
              </a:rPr>
              <a:t>:</a:t>
            </a:r>
            <a:endParaRPr sz="20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660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spc="-5" dirty="0">
                <a:latin typeface="Carlito"/>
                <a:cs typeface="Carlito"/>
              </a:rPr>
              <a:t>Preterm,</a:t>
            </a:r>
            <a:r>
              <a:rPr sz="2000" spc="-65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LBW</a:t>
            </a:r>
            <a:endParaRPr sz="20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655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spc="-5" dirty="0">
                <a:latin typeface="Carlito"/>
                <a:cs typeface="Carlito"/>
              </a:rPr>
              <a:t>Lack of </a:t>
            </a:r>
            <a:r>
              <a:rPr sz="2000" dirty="0">
                <a:latin typeface="Carlito"/>
                <a:cs typeface="Carlito"/>
              </a:rPr>
              <a:t>ICS</a:t>
            </a:r>
            <a:r>
              <a:rPr sz="2000" spc="2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particles</a:t>
            </a:r>
            <a:endParaRPr sz="20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655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spc="5" dirty="0">
                <a:latin typeface="Carlito"/>
                <a:cs typeface="Carlito"/>
              </a:rPr>
              <a:t>Exposure </a:t>
            </a:r>
            <a:r>
              <a:rPr sz="2000" spc="10" dirty="0">
                <a:latin typeface="Carlito"/>
                <a:cs typeface="Carlito"/>
              </a:rPr>
              <a:t>to </a:t>
            </a:r>
            <a:r>
              <a:rPr sz="2000" spc="-10" dirty="0">
                <a:latin typeface="Carlito"/>
                <a:cs typeface="Carlito"/>
              </a:rPr>
              <a:t>noxious</a:t>
            </a:r>
            <a:r>
              <a:rPr sz="2000" spc="-11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particles</a:t>
            </a:r>
            <a:endParaRPr sz="20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580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spc="-5" dirty="0">
                <a:latin typeface="Carlito"/>
                <a:cs typeface="Carlito"/>
              </a:rPr>
              <a:t>Low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FEV1</a:t>
            </a:r>
            <a:endParaRPr sz="20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655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spc="-10" dirty="0">
                <a:latin typeface="Carlito"/>
                <a:cs typeface="Carlito"/>
              </a:rPr>
              <a:t>Chronic </a:t>
            </a:r>
            <a:r>
              <a:rPr sz="2000" spc="5" dirty="0">
                <a:latin typeface="Carlito"/>
                <a:cs typeface="Carlito"/>
              </a:rPr>
              <a:t>mucus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hypersecretion</a:t>
            </a:r>
            <a:endParaRPr sz="20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655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spc="5" dirty="0">
                <a:latin typeface="Carlito"/>
                <a:cs typeface="Carlito"/>
              </a:rPr>
              <a:t>Sputum/ </a:t>
            </a:r>
            <a:r>
              <a:rPr sz="2000" spc="-5" dirty="0">
                <a:latin typeface="Carlito"/>
                <a:cs typeface="Carlito"/>
              </a:rPr>
              <a:t>blood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eosinophilia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 marR="5080">
              <a:lnSpc>
                <a:spcPts val="4880"/>
              </a:lnSpc>
              <a:spcBef>
                <a:spcPts val="1000"/>
              </a:spcBef>
            </a:pPr>
            <a:r>
              <a:rPr spc="-260" dirty="0"/>
              <a:t>Role</a:t>
            </a:r>
            <a:r>
              <a:rPr spc="-755" dirty="0"/>
              <a:t> </a:t>
            </a:r>
            <a:r>
              <a:rPr spc="-225" dirty="0"/>
              <a:t>of</a:t>
            </a:r>
            <a:r>
              <a:rPr spc="-630" dirty="0"/>
              <a:t> </a:t>
            </a:r>
            <a:r>
              <a:rPr spc="-210" dirty="0"/>
              <a:t>lung</a:t>
            </a:r>
            <a:r>
              <a:rPr spc="-695" dirty="0"/>
              <a:t> </a:t>
            </a:r>
            <a:r>
              <a:rPr spc="-275" dirty="0"/>
              <a:t>function</a:t>
            </a:r>
            <a:r>
              <a:rPr spc="-710" dirty="0"/>
              <a:t> </a:t>
            </a:r>
            <a:r>
              <a:rPr spc="-220" dirty="0"/>
              <a:t>in</a:t>
            </a:r>
            <a:r>
              <a:rPr spc="-575" dirty="0"/>
              <a:t> </a:t>
            </a:r>
            <a:r>
              <a:rPr spc="-254" dirty="0"/>
              <a:t>monitoring  </a:t>
            </a:r>
            <a:r>
              <a:rPr spc="-305" dirty="0"/>
              <a:t>asthma: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0294" y="2086673"/>
            <a:ext cx="9725660" cy="23469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7950" indent="-95250">
              <a:lnSpc>
                <a:spcPct val="100000"/>
              </a:lnSpc>
              <a:spcBef>
                <a:spcPts val="125"/>
              </a:spcBef>
              <a:buClr>
                <a:srgbClr val="9DBEBD"/>
              </a:buClr>
              <a:buSzPct val="95000"/>
              <a:buFont typeface="Arial"/>
              <a:buChar char="•"/>
              <a:tabLst>
                <a:tab pos="107950" algn="l"/>
              </a:tabLst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Lung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function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should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be</a:t>
            </a:r>
            <a:r>
              <a:rPr sz="2000" spc="-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recorded</a:t>
            </a:r>
            <a:r>
              <a:rPr sz="2000" spc="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at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diagnosis,</a:t>
            </a:r>
            <a:r>
              <a:rPr sz="2000" spc="-1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3-6</a:t>
            </a:r>
            <a:r>
              <a:rPr sz="2000" spc="-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months</a:t>
            </a:r>
            <a:r>
              <a:rPr sz="2000" spc="-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after</a:t>
            </a:r>
            <a:r>
              <a:rPr sz="2000" spc="-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starting</a:t>
            </a:r>
            <a:r>
              <a:rPr sz="2000" spc="-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treatment</a:t>
            </a:r>
            <a:r>
              <a:rPr sz="2000" spc="-8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DBEBD"/>
              </a:buClr>
              <a:buFont typeface="Arial"/>
              <a:buChar char="•"/>
            </a:pPr>
            <a:endParaRPr sz="1950">
              <a:latin typeface="Carlito"/>
              <a:cs typeface="Carlito"/>
            </a:endParaRPr>
          </a:p>
          <a:p>
            <a:pPr marL="10795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periodically thereafter(every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1-2</a:t>
            </a:r>
            <a:r>
              <a:rPr sz="2000" spc="1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years)</a:t>
            </a:r>
            <a:endParaRPr sz="2000">
              <a:latin typeface="Carlito"/>
              <a:cs typeface="Carlito"/>
            </a:endParaRPr>
          </a:p>
          <a:p>
            <a:pPr marL="107950" marR="5080" indent="-95250">
              <a:lnSpc>
                <a:spcPct val="200300"/>
              </a:lnSpc>
              <a:spcBef>
                <a:spcPts val="1425"/>
              </a:spcBef>
              <a:buClr>
                <a:srgbClr val="9DBEBD"/>
              </a:buClr>
              <a:buSzPct val="95000"/>
              <a:buFont typeface="Arial"/>
              <a:buChar char="•"/>
              <a:tabLst>
                <a:tab pos="107950" algn="l"/>
              </a:tabLst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More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frequent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children,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those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who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have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higher risk of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flare –ups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decline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lung  function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735" y="915288"/>
            <a:ext cx="725487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35" dirty="0"/>
              <a:t>Assessment</a:t>
            </a:r>
            <a:r>
              <a:rPr spc="-710" dirty="0"/>
              <a:t> </a:t>
            </a:r>
            <a:r>
              <a:rPr spc="-220" dirty="0"/>
              <a:t>of</a:t>
            </a:r>
            <a:r>
              <a:rPr spc="-570" dirty="0"/>
              <a:t> </a:t>
            </a:r>
            <a:r>
              <a:rPr spc="-270" dirty="0"/>
              <a:t>asthma</a:t>
            </a:r>
            <a:r>
              <a:rPr spc="-715" dirty="0"/>
              <a:t> </a:t>
            </a:r>
            <a:r>
              <a:rPr spc="-300" dirty="0"/>
              <a:t>severity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0294" y="2086673"/>
            <a:ext cx="9722485" cy="331025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7950" indent="-95250">
              <a:lnSpc>
                <a:spcPct val="100000"/>
              </a:lnSpc>
              <a:spcBef>
                <a:spcPts val="125"/>
              </a:spcBef>
              <a:buClr>
                <a:srgbClr val="9DBEBD"/>
              </a:buClr>
              <a:buSzPct val="95000"/>
              <a:buFont typeface="Arial"/>
              <a:buChar char="•"/>
              <a:tabLst>
                <a:tab pos="107950" algn="l"/>
              </a:tabLst>
            </a:pP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Currently 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asthma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severity is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retrospectively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assessed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from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level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of treatment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required</a:t>
            </a:r>
            <a:r>
              <a:rPr sz="2000" spc="-8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to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DBEBD"/>
              </a:buClr>
              <a:buFont typeface="Arial"/>
              <a:buChar char="•"/>
            </a:pPr>
            <a:endParaRPr sz="1950">
              <a:latin typeface="Carlito"/>
              <a:cs typeface="Carlito"/>
            </a:endParaRPr>
          </a:p>
          <a:p>
            <a:pPr marL="10795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control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symptoms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</a:t>
            </a:r>
            <a:r>
              <a:rPr sz="2000" spc="-2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exacerbations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 marL="107950" indent="-95250">
              <a:lnSpc>
                <a:spcPct val="100000"/>
              </a:lnSpc>
              <a:spcBef>
                <a:spcPts val="1390"/>
              </a:spcBef>
              <a:buClr>
                <a:srgbClr val="9DBEBD"/>
              </a:buClr>
              <a:buSzPct val="95000"/>
              <a:buFont typeface="Arial"/>
              <a:buChar char="•"/>
              <a:tabLst>
                <a:tab pos="107950" algn="l"/>
              </a:tabLst>
            </a:pPr>
            <a:r>
              <a:rPr sz="2000" b="1" spc="30" dirty="0">
                <a:latin typeface="Carlito"/>
                <a:cs typeface="Carlito"/>
              </a:rPr>
              <a:t>Mild</a:t>
            </a:r>
            <a:r>
              <a:rPr sz="2000" b="1" spc="-114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asthma-</a:t>
            </a:r>
            <a:r>
              <a:rPr sz="2000" b="1" spc="-25" dirty="0">
                <a:latin typeface="Carlito"/>
                <a:cs typeface="Carlito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asthma</a:t>
            </a:r>
            <a:r>
              <a:rPr sz="2000" spc="-1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that</a:t>
            </a:r>
            <a:r>
              <a:rPr sz="2000" spc="-8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is</a:t>
            </a:r>
            <a:r>
              <a:rPr sz="2000" spc="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controlled</a:t>
            </a:r>
            <a:r>
              <a:rPr sz="2000" spc="5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with</a:t>
            </a:r>
            <a:r>
              <a:rPr sz="2000" spc="-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Step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1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or</a:t>
            </a:r>
            <a:r>
              <a:rPr sz="2000" spc="-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Step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2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treatment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DBEBD"/>
              </a:buClr>
              <a:buFont typeface="Arial"/>
              <a:buChar char="•"/>
            </a:pPr>
            <a:endParaRPr sz="3050">
              <a:latin typeface="Carlito"/>
              <a:cs typeface="Carlito"/>
            </a:endParaRPr>
          </a:p>
          <a:p>
            <a:pPr marL="107950" indent="-95250">
              <a:lnSpc>
                <a:spcPct val="100000"/>
              </a:lnSpc>
              <a:buClr>
                <a:srgbClr val="9DBEBD"/>
              </a:buClr>
              <a:buSzPct val="95000"/>
              <a:buFont typeface="Arial"/>
              <a:buChar char="•"/>
              <a:tabLst>
                <a:tab pos="107950" algn="l"/>
              </a:tabLst>
            </a:pPr>
            <a:r>
              <a:rPr sz="2000" b="1" spc="5" dirty="0">
                <a:latin typeface="Carlito"/>
                <a:cs typeface="Carlito"/>
              </a:rPr>
              <a:t>Moderate </a:t>
            </a:r>
            <a:r>
              <a:rPr sz="2000" b="1" spc="-10" dirty="0">
                <a:latin typeface="Carlito"/>
                <a:cs typeface="Carlito"/>
              </a:rPr>
              <a:t>asthma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-well controlled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with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step</a:t>
            </a:r>
            <a:r>
              <a:rPr sz="2000" spc="-20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3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DBEBD"/>
              </a:buClr>
              <a:buFont typeface="Arial"/>
              <a:buChar char="•"/>
            </a:pPr>
            <a:endParaRPr sz="3100">
              <a:latin typeface="Carlito"/>
              <a:cs typeface="Carlito"/>
            </a:endParaRPr>
          </a:p>
          <a:p>
            <a:pPr marL="107950" indent="-95250">
              <a:lnSpc>
                <a:spcPct val="100000"/>
              </a:lnSpc>
              <a:buClr>
                <a:srgbClr val="9DBEBD"/>
              </a:buClr>
              <a:buSzPct val="95000"/>
              <a:buFont typeface="Arial"/>
              <a:buChar char="•"/>
              <a:tabLst>
                <a:tab pos="107950" algn="l"/>
              </a:tabLst>
            </a:pPr>
            <a:r>
              <a:rPr sz="2000" b="1" spc="30" dirty="0">
                <a:latin typeface="Carlito"/>
                <a:cs typeface="Carlito"/>
              </a:rPr>
              <a:t>Severe </a:t>
            </a:r>
            <a:r>
              <a:rPr sz="2000" b="1" spc="-5" dirty="0">
                <a:latin typeface="Carlito"/>
                <a:cs typeface="Carlito"/>
              </a:rPr>
              <a:t>asthma-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requires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Step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5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treatment or remains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uncontrolled even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after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step</a:t>
            </a:r>
            <a:r>
              <a:rPr sz="2000" spc="-28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5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962" y="4357751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456" y="0"/>
                </a:lnTo>
              </a:path>
            </a:pathLst>
          </a:custGeom>
          <a:ln w="953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1735" y="2992500"/>
            <a:ext cx="9537700" cy="12503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0" spc="-330" dirty="0"/>
              <a:t>Management </a:t>
            </a:r>
            <a:r>
              <a:rPr sz="8000" spc="-365" dirty="0"/>
              <a:t>of</a:t>
            </a:r>
            <a:r>
              <a:rPr sz="8000" spc="-1530" dirty="0"/>
              <a:t> </a:t>
            </a:r>
            <a:r>
              <a:rPr sz="8000" spc="-440" dirty="0"/>
              <a:t>asthma</a:t>
            </a:r>
            <a:endParaRPr sz="8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714161-79ED-40B2-B092-08B6BB746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0" y="1149350"/>
            <a:ext cx="6781800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735" y="915288"/>
            <a:ext cx="4890135" cy="568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>
                <a:solidFill>
                  <a:srgbClr val="FF0000"/>
                </a:solidFill>
              </a:rPr>
              <a:t>Definition </a:t>
            </a:r>
            <a:r>
              <a:rPr spc="-220" dirty="0">
                <a:solidFill>
                  <a:srgbClr val="FF0000"/>
                </a:solidFill>
              </a:rPr>
              <a:t>of</a:t>
            </a:r>
            <a:r>
              <a:rPr spc="-1120" dirty="0">
                <a:solidFill>
                  <a:srgbClr val="FF0000"/>
                </a:solidFill>
              </a:rPr>
              <a:t> </a:t>
            </a:r>
            <a:r>
              <a:rPr spc="-235" dirty="0">
                <a:solidFill>
                  <a:srgbClr val="FF0000"/>
                </a:solidFill>
              </a:rPr>
              <a:t>Asthma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0294" y="2086673"/>
            <a:ext cx="10039985" cy="2165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25" dirty="0">
                <a:solidFill>
                  <a:srgbClr val="404040"/>
                </a:solidFill>
                <a:latin typeface="Carlito"/>
                <a:cs typeface="Carlito"/>
              </a:rPr>
              <a:t>Asthma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is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a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heterogeneous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disease, usually 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characterized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by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chronic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airway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inflammation.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It</a:t>
            </a:r>
            <a:r>
              <a:rPr sz="2000" spc="-30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is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ct val="200300"/>
              </a:lnSpc>
            </a:pP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defined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by the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history of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respiratory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symptoms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such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as 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wheeze,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shortness of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breath,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chest 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tightness and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cough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that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vary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over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time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intensity,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together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with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variable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expiratory</a:t>
            </a:r>
            <a:r>
              <a:rPr sz="2000" spc="-28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airflow 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limitation.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735" y="915288"/>
            <a:ext cx="443928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5" dirty="0"/>
              <a:t>General</a:t>
            </a:r>
            <a:r>
              <a:rPr spc="-775" dirty="0"/>
              <a:t> </a:t>
            </a:r>
            <a:r>
              <a:rPr spc="-320" dirty="0"/>
              <a:t>principles: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71549" y="1972373"/>
            <a:ext cx="9596120" cy="26847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The</a:t>
            </a:r>
            <a:r>
              <a:rPr sz="2000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long-term</a:t>
            </a:r>
            <a:r>
              <a:rPr sz="2000" spc="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spc="15" dirty="0">
                <a:latin typeface="Carlito"/>
                <a:cs typeface="Carlito"/>
              </a:rPr>
              <a:t>goals</a:t>
            </a:r>
            <a:r>
              <a:rPr sz="2000" b="1" spc="-130" dirty="0"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asthma</a:t>
            </a:r>
            <a:r>
              <a:rPr sz="2000" spc="-1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management</a:t>
            </a:r>
            <a:r>
              <a:rPr sz="2000" spc="-1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are</a:t>
            </a:r>
            <a:endParaRPr sz="2000">
              <a:latin typeface="Carlito"/>
              <a:cs typeface="Carlito"/>
            </a:endParaRPr>
          </a:p>
          <a:p>
            <a:pPr marL="488950" indent="-457834">
              <a:lnSpc>
                <a:spcPct val="100000"/>
              </a:lnSpc>
              <a:spcBef>
                <a:spcPts val="1555"/>
              </a:spcBef>
              <a:buClr>
                <a:srgbClr val="9DBEBD"/>
              </a:buClr>
              <a:buAutoNum type="arabicPeriod"/>
              <a:tabLst>
                <a:tab pos="488950" algn="l"/>
                <a:tab pos="489584" algn="l"/>
              </a:tabLst>
            </a:pPr>
            <a:r>
              <a:rPr sz="1800" b="1" spc="-5" dirty="0">
                <a:solidFill>
                  <a:srgbClr val="404040"/>
                </a:solidFill>
                <a:latin typeface="Carlito"/>
                <a:cs typeface="Carlito"/>
              </a:rPr>
              <a:t>Symptom</a:t>
            </a:r>
            <a:r>
              <a:rPr sz="1800" b="1" spc="-8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rlito"/>
                <a:cs typeface="Carlito"/>
              </a:rPr>
              <a:t>control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DBEBD"/>
              </a:buClr>
              <a:buFont typeface="Carlito"/>
              <a:buAutoNum type="arabicPeriod"/>
            </a:pPr>
            <a:endParaRPr sz="1350">
              <a:latin typeface="Carlito"/>
              <a:cs typeface="Carlito"/>
            </a:endParaRPr>
          </a:p>
          <a:p>
            <a:pPr marL="488950" indent="-457834">
              <a:lnSpc>
                <a:spcPct val="100000"/>
              </a:lnSpc>
              <a:buClr>
                <a:srgbClr val="9DBEBD"/>
              </a:buClr>
              <a:buAutoNum type="arabicPeriod"/>
              <a:tabLst>
                <a:tab pos="488950" algn="l"/>
                <a:tab pos="489584" algn="l"/>
              </a:tabLst>
            </a:pPr>
            <a:r>
              <a:rPr sz="1800" b="1" spc="15" dirty="0">
                <a:solidFill>
                  <a:srgbClr val="404040"/>
                </a:solidFill>
                <a:latin typeface="Carlito"/>
                <a:cs typeface="Carlito"/>
              </a:rPr>
              <a:t>Risk</a:t>
            </a:r>
            <a:r>
              <a:rPr sz="1800" b="1" spc="-8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rlito"/>
                <a:cs typeface="Carlito"/>
              </a:rPr>
              <a:t>reduction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Carlito"/>
              <a:cs typeface="Carlito"/>
            </a:endParaRPr>
          </a:p>
          <a:p>
            <a:pPr marL="31750">
              <a:lnSpc>
                <a:spcPct val="100000"/>
              </a:lnSpc>
            </a:pPr>
            <a:r>
              <a:rPr sz="1800" b="1" spc="15" dirty="0">
                <a:latin typeface="Carlito"/>
                <a:cs typeface="Carlito"/>
              </a:rPr>
              <a:t>Aims </a:t>
            </a:r>
            <a:r>
              <a:rPr sz="1800" spc="10" dirty="0">
                <a:solidFill>
                  <a:srgbClr val="404040"/>
                </a:solidFill>
                <a:latin typeface="Carlito"/>
                <a:cs typeface="Carlito"/>
              </a:rPr>
              <a:t>of </a:t>
            </a:r>
            <a:r>
              <a:rPr sz="1800" dirty="0">
                <a:solidFill>
                  <a:srgbClr val="404040"/>
                </a:solidFill>
                <a:latin typeface="Carlito"/>
                <a:cs typeface="Carlito"/>
              </a:rPr>
              <a:t>asthma</a:t>
            </a:r>
            <a:r>
              <a:rPr sz="1800" spc="-15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Carlito"/>
                <a:cs typeface="Carlito"/>
              </a:rPr>
              <a:t>management:</a:t>
            </a:r>
            <a:endParaRPr sz="1800">
              <a:latin typeface="Carlito"/>
              <a:cs typeface="Carlito"/>
            </a:endParaRPr>
          </a:p>
          <a:p>
            <a:pPr marL="31750" marR="5080">
              <a:lnSpc>
                <a:spcPct val="153000"/>
              </a:lnSpc>
              <a:spcBef>
                <a:spcPts val="525"/>
              </a:spcBef>
            </a:pPr>
            <a:r>
              <a:rPr sz="1800" spc="-65" dirty="0">
                <a:solidFill>
                  <a:srgbClr val="404040"/>
                </a:solidFill>
                <a:latin typeface="Carlito"/>
                <a:cs typeface="Carlito"/>
              </a:rPr>
              <a:t>To</a:t>
            </a:r>
            <a:r>
              <a:rPr sz="1800" spc="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rlito"/>
                <a:cs typeface="Carlito"/>
              </a:rPr>
              <a:t>minimize</a:t>
            </a:r>
            <a:r>
              <a:rPr sz="1800" spc="-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rlito"/>
                <a:cs typeface="Carlito"/>
              </a:rPr>
              <a:t>future</a:t>
            </a:r>
            <a:r>
              <a:rPr sz="1800" spc="-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rlito"/>
                <a:cs typeface="Carlito"/>
              </a:rPr>
              <a:t>risk</a:t>
            </a:r>
            <a:r>
              <a:rPr sz="1800" spc="-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Carlito"/>
                <a:cs typeface="Carlito"/>
              </a:rPr>
              <a:t>of</a:t>
            </a:r>
            <a:r>
              <a:rPr sz="1800" spc="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404040"/>
                </a:solidFill>
                <a:latin typeface="Carlito"/>
                <a:cs typeface="Carlito"/>
              </a:rPr>
              <a:t>exacerbations,</a:t>
            </a:r>
            <a:r>
              <a:rPr sz="1800" spc="-17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404040"/>
                </a:solidFill>
                <a:latin typeface="Carlito"/>
                <a:cs typeface="Carlito"/>
              </a:rPr>
              <a:t>asthma</a:t>
            </a:r>
            <a:r>
              <a:rPr sz="1800" spc="-6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Carlito"/>
                <a:cs typeface="Carlito"/>
              </a:rPr>
              <a:t>related</a:t>
            </a:r>
            <a:r>
              <a:rPr sz="1800" spc="-5" dirty="0">
                <a:solidFill>
                  <a:srgbClr val="404040"/>
                </a:solidFill>
                <a:latin typeface="Carlito"/>
                <a:cs typeface="Carlito"/>
              </a:rPr>
              <a:t> deaths,fixed</a:t>
            </a:r>
            <a:r>
              <a:rPr sz="1800" spc="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Carlito"/>
                <a:cs typeface="Carlito"/>
              </a:rPr>
              <a:t>airflow</a:t>
            </a:r>
            <a:r>
              <a:rPr sz="1800" spc="-114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Carlito"/>
                <a:cs typeface="Carlito"/>
              </a:rPr>
              <a:t>limitation</a:t>
            </a:r>
            <a:r>
              <a:rPr sz="1800" spc="-1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Carlito"/>
                <a:cs typeface="Carlito"/>
              </a:rPr>
              <a:t>and</a:t>
            </a:r>
            <a:r>
              <a:rPr sz="1800" spc="-1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Carlito"/>
                <a:cs typeface="Carlito"/>
              </a:rPr>
              <a:t>medication  </a:t>
            </a:r>
            <a:r>
              <a:rPr sz="1800" spc="-10" dirty="0">
                <a:solidFill>
                  <a:srgbClr val="404040"/>
                </a:solidFill>
                <a:latin typeface="Carlito"/>
                <a:cs typeface="Carlito"/>
              </a:rPr>
              <a:t>side-effects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 marR="5080">
              <a:lnSpc>
                <a:spcPts val="4880"/>
              </a:lnSpc>
              <a:spcBef>
                <a:spcPts val="1000"/>
              </a:spcBef>
            </a:pPr>
            <a:r>
              <a:rPr spc="-380" dirty="0"/>
              <a:t>Treatment </a:t>
            </a:r>
            <a:r>
              <a:rPr spc="-240" dirty="0"/>
              <a:t>to </a:t>
            </a:r>
            <a:r>
              <a:rPr spc="-305" dirty="0"/>
              <a:t>prevent </a:t>
            </a:r>
            <a:r>
              <a:rPr spc="-260" dirty="0"/>
              <a:t>asthma  </a:t>
            </a:r>
            <a:r>
              <a:rPr spc="-315" dirty="0"/>
              <a:t>exacerbations</a:t>
            </a:r>
            <a:r>
              <a:rPr spc="-770" dirty="0"/>
              <a:t> </a:t>
            </a:r>
            <a:r>
              <a:rPr spc="-200" dirty="0"/>
              <a:t>and</a:t>
            </a:r>
            <a:r>
              <a:rPr spc="-730" dirty="0"/>
              <a:t> </a:t>
            </a:r>
            <a:r>
              <a:rPr spc="-285" dirty="0"/>
              <a:t>control</a:t>
            </a:r>
            <a:r>
              <a:rPr spc="-720" dirty="0"/>
              <a:t> </a:t>
            </a:r>
            <a:r>
              <a:rPr spc="-290" dirty="0"/>
              <a:t>symptoms: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0294" y="1823656"/>
            <a:ext cx="9769475" cy="26676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7950" marR="5080" indent="-95250">
              <a:lnSpc>
                <a:spcPct val="150200"/>
              </a:lnSpc>
              <a:spcBef>
                <a:spcPts val="90"/>
              </a:spcBef>
              <a:buClr>
                <a:srgbClr val="9DBEBD"/>
              </a:buClr>
              <a:buSzPct val="95000"/>
              <a:buFont typeface="Arial"/>
              <a:buChar char="•"/>
              <a:tabLst>
                <a:tab pos="107950" algn="l"/>
              </a:tabLst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Medications-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GINA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recommends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every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adult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adolescent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with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asthma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should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receive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ICS 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containing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controller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medication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reduce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risk of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serious exacerbations ,even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patient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with 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infrequent</a:t>
            </a:r>
            <a:r>
              <a:rPr sz="2000" spc="6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symptoms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DBEBD"/>
              </a:buClr>
              <a:buFont typeface="Arial"/>
              <a:buChar char="•"/>
            </a:pPr>
            <a:endParaRPr sz="2150">
              <a:latin typeface="Carlito"/>
              <a:cs typeface="Carlito"/>
            </a:endParaRPr>
          </a:p>
          <a:p>
            <a:pPr marL="107950" indent="-95250">
              <a:lnSpc>
                <a:spcPct val="100000"/>
              </a:lnSpc>
              <a:buClr>
                <a:srgbClr val="9DBEBD"/>
              </a:buClr>
              <a:buSzPct val="95000"/>
              <a:buFont typeface="Arial"/>
              <a:buChar char="•"/>
              <a:tabLst>
                <a:tab pos="107950" algn="l"/>
              </a:tabLst>
            </a:pPr>
            <a:r>
              <a:rPr sz="2000" spc="-35" dirty="0">
                <a:solidFill>
                  <a:srgbClr val="404040"/>
                </a:solidFill>
                <a:latin typeface="Carlito"/>
                <a:cs typeface="Carlito"/>
              </a:rPr>
              <a:t>Treat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modifiable risk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factors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co-morbidities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DBEBD"/>
              </a:buClr>
              <a:buFont typeface="Arial"/>
              <a:buChar char="•"/>
            </a:pPr>
            <a:endParaRPr sz="2050">
              <a:latin typeface="Carlito"/>
              <a:cs typeface="Carlito"/>
            </a:endParaRPr>
          </a:p>
          <a:p>
            <a:pPr marL="107950" indent="-95250">
              <a:lnSpc>
                <a:spcPct val="100000"/>
              </a:lnSpc>
              <a:spcBef>
                <a:spcPts val="5"/>
              </a:spcBef>
              <a:buClr>
                <a:srgbClr val="9DBEBD"/>
              </a:buClr>
              <a:buSzPct val="95000"/>
              <a:buFont typeface="Arial"/>
              <a:buChar char="•"/>
              <a:tabLst>
                <a:tab pos="107950" algn="l"/>
              </a:tabLst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Non-pharmacological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therapy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04900" y="1104900"/>
            <a:ext cx="10067290" cy="5210175"/>
            <a:chOff x="1104900" y="1104900"/>
            <a:chExt cx="10067290" cy="5210175"/>
          </a:xfrm>
        </p:grpSpPr>
        <p:sp>
          <p:nvSpPr>
            <p:cNvPr id="3" name="object 3"/>
            <p:cNvSpPr/>
            <p:nvPr/>
          </p:nvSpPr>
          <p:spPr>
            <a:xfrm>
              <a:off x="1204912" y="1747901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896" y="0"/>
                  </a:lnTo>
                </a:path>
              </a:pathLst>
            </a:custGeom>
            <a:ln w="953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4900" y="1104900"/>
              <a:ext cx="10058400" cy="52101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81735" y="274319"/>
            <a:ext cx="965644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Control</a:t>
            </a:r>
            <a:r>
              <a:rPr spc="-700" dirty="0"/>
              <a:t> </a:t>
            </a:r>
            <a:r>
              <a:rPr spc="-220" dirty="0"/>
              <a:t>based</a:t>
            </a:r>
            <a:r>
              <a:rPr spc="-785" dirty="0"/>
              <a:t> </a:t>
            </a:r>
            <a:r>
              <a:rPr spc="-235" dirty="0"/>
              <a:t>Asthma</a:t>
            </a:r>
            <a:r>
              <a:rPr spc="-780" dirty="0"/>
              <a:t> </a:t>
            </a:r>
            <a:r>
              <a:rPr spc="-295" dirty="0"/>
              <a:t>management</a:t>
            </a:r>
            <a:r>
              <a:rPr spc="-690" dirty="0"/>
              <a:t> </a:t>
            </a:r>
            <a:r>
              <a:rPr spc="-350" dirty="0"/>
              <a:t>test: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 marR="5080">
              <a:lnSpc>
                <a:spcPts val="4880"/>
              </a:lnSpc>
              <a:spcBef>
                <a:spcPts val="1000"/>
              </a:spcBef>
            </a:pPr>
            <a:r>
              <a:rPr spc="-260" dirty="0"/>
              <a:t>Background</a:t>
            </a:r>
            <a:r>
              <a:rPr spc="-790" dirty="0"/>
              <a:t> </a:t>
            </a:r>
            <a:r>
              <a:rPr spc="-240" dirty="0"/>
              <a:t>to</a:t>
            </a:r>
            <a:r>
              <a:rPr spc="-570" dirty="0"/>
              <a:t> </a:t>
            </a:r>
            <a:r>
              <a:rPr spc="-245" dirty="0"/>
              <a:t>changes</a:t>
            </a:r>
            <a:r>
              <a:rPr spc="-755" dirty="0"/>
              <a:t> </a:t>
            </a:r>
            <a:r>
              <a:rPr spc="-220" dirty="0"/>
              <a:t>in</a:t>
            </a:r>
            <a:r>
              <a:rPr spc="-650" dirty="0"/>
              <a:t> </a:t>
            </a:r>
            <a:r>
              <a:rPr spc="-110" dirty="0"/>
              <a:t>2019</a:t>
            </a:r>
            <a:r>
              <a:rPr spc="-680" dirty="0"/>
              <a:t> </a:t>
            </a:r>
            <a:r>
              <a:rPr spc="-295" dirty="0"/>
              <a:t>-</a:t>
            </a:r>
            <a:r>
              <a:rPr spc="-520" dirty="0"/>
              <a:t> </a:t>
            </a:r>
            <a:r>
              <a:rPr spc="-245" dirty="0"/>
              <a:t>the</a:t>
            </a:r>
            <a:r>
              <a:rPr spc="-665" dirty="0"/>
              <a:t> </a:t>
            </a:r>
            <a:r>
              <a:rPr spc="-235" dirty="0"/>
              <a:t>risks  </a:t>
            </a:r>
            <a:r>
              <a:rPr spc="-225" dirty="0"/>
              <a:t>of </a:t>
            </a:r>
            <a:r>
              <a:rPr spc="-250" dirty="0"/>
              <a:t>SABA-only</a:t>
            </a:r>
            <a:r>
              <a:rPr spc="-1050" dirty="0"/>
              <a:t> </a:t>
            </a:r>
            <a:r>
              <a:rPr spc="-330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5544" y="1863788"/>
            <a:ext cx="9618345" cy="38919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5" dirty="0">
                <a:latin typeface="Carlito"/>
                <a:cs typeface="Carlito"/>
              </a:rPr>
              <a:t>Regular</a:t>
            </a:r>
            <a:r>
              <a:rPr sz="2000" b="1" spc="-125" dirty="0">
                <a:latin typeface="Carlito"/>
                <a:cs typeface="Carlito"/>
              </a:rPr>
              <a:t> </a:t>
            </a:r>
            <a:r>
              <a:rPr sz="2000" b="1" spc="25" dirty="0">
                <a:latin typeface="Carlito"/>
                <a:cs typeface="Carlito"/>
              </a:rPr>
              <a:t>or</a:t>
            </a:r>
            <a:r>
              <a:rPr sz="2000" b="1" spc="-50" dirty="0">
                <a:latin typeface="Carlito"/>
                <a:cs typeface="Carlito"/>
              </a:rPr>
              <a:t> </a:t>
            </a:r>
            <a:r>
              <a:rPr sz="2000" b="1" spc="10" dirty="0">
                <a:latin typeface="Carlito"/>
                <a:cs typeface="Carlito"/>
              </a:rPr>
              <a:t>frequent</a:t>
            </a:r>
            <a:r>
              <a:rPr sz="2000" b="1" spc="-10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use</a:t>
            </a:r>
            <a:r>
              <a:rPr sz="2000" b="1" spc="-50" dirty="0">
                <a:latin typeface="Carlito"/>
                <a:cs typeface="Carlito"/>
              </a:rPr>
              <a:t> </a:t>
            </a:r>
            <a:r>
              <a:rPr sz="2000" b="1" spc="25" dirty="0">
                <a:latin typeface="Carlito"/>
                <a:cs typeface="Carlito"/>
              </a:rPr>
              <a:t>of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SABA</a:t>
            </a:r>
            <a:r>
              <a:rPr sz="2000" b="1" spc="-105" dirty="0">
                <a:latin typeface="Carlito"/>
                <a:cs typeface="Carlito"/>
              </a:rPr>
              <a:t> </a:t>
            </a:r>
            <a:r>
              <a:rPr sz="2000" b="1" spc="20" dirty="0">
                <a:latin typeface="Carlito"/>
                <a:cs typeface="Carlito"/>
              </a:rPr>
              <a:t>is</a:t>
            </a:r>
            <a:r>
              <a:rPr sz="2000" b="1" spc="10" dirty="0">
                <a:latin typeface="Carlito"/>
                <a:cs typeface="Carlito"/>
              </a:rPr>
              <a:t> associated</a:t>
            </a:r>
            <a:r>
              <a:rPr sz="2000" b="1" spc="-190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with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spc="15" dirty="0">
                <a:latin typeface="Carlito"/>
                <a:cs typeface="Carlito"/>
              </a:rPr>
              <a:t>adverse</a:t>
            </a:r>
            <a:r>
              <a:rPr sz="2000" b="1" spc="-120" dirty="0">
                <a:latin typeface="Carlito"/>
                <a:cs typeface="Carlito"/>
              </a:rPr>
              <a:t> </a:t>
            </a:r>
            <a:r>
              <a:rPr sz="2000" b="1" spc="15" dirty="0">
                <a:latin typeface="Carlito"/>
                <a:cs typeface="Carlito"/>
              </a:rPr>
              <a:t>effects</a:t>
            </a:r>
            <a:r>
              <a:rPr sz="2000" b="1" spc="-140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:</a:t>
            </a:r>
            <a:endParaRPr sz="2000">
              <a:latin typeface="Carlito"/>
              <a:cs typeface="Carlito"/>
            </a:endParaRPr>
          </a:p>
          <a:p>
            <a:pPr marL="298450" marR="39370" indent="-180975">
              <a:lnSpc>
                <a:spcPct val="150200"/>
              </a:lnSpc>
              <a:spcBef>
                <a:spcPts val="375"/>
              </a:spcBef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b-receptor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downregulation, decreased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bronchoprotection, rebound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hyperresponsiveness,  decreased bronchodilator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response.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DBEBD"/>
              </a:buClr>
              <a:buFont typeface="Carlito"/>
              <a:buChar char="◦"/>
            </a:pPr>
            <a:endParaRPr sz="1450">
              <a:latin typeface="Carlito"/>
              <a:cs typeface="Carlito"/>
            </a:endParaRPr>
          </a:p>
          <a:p>
            <a:pPr marL="298450" indent="-181610">
              <a:lnSpc>
                <a:spcPct val="100000"/>
              </a:lnSpc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Increased allergic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response,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increased eosinophilic airway</a:t>
            </a:r>
            <a:r>
              <a:rPr sz="2000" spc="-7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inflammation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9DBEBD"/>
              </a:buClr>
              <a:buFont typeface="Carlito"/>
              <a:buChar char="◦"/>
            </a:pPr>
            <a:endParaRPr sz="1450">
              <a:latin typeface="Carlito"/>
              <a:cs typeface="Carlito"/>
            </a:endParaRPr>
          </a:p>
          <a:p>
            <a:pPr marL="117475">
              <a:lnSpc>
                <a:spcPct val="100000"/>
              </a:lnSpc>
            </a:pPr>
            <a:r>
              <a:rPr sz="2000" b="1" spc="15" dirty="0">
                <a:latin typeface="Carlito"/>
                <a:cs typeface="Carlito"/>
              </a:rPr>
              <a:t>Higher</a:t>
            </a:r>
            <a:r>
              <a:rPr sz="2000" b="1" spc="-12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use</a:t>
            </a:r>
            <a:r>
              <a:rPr sz="2000" b="1" spc="25" dirty="0">
                <a:latin typeface="Carlito"/>
                <a:cs typeface="Carlito"/>
              </a:rPr>
              <a:t> of</a:t>
            </a:r>
            <a:r>
              <a:rPr sz="2000" b="1" spc="-50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SABA</a:t>
            </a:r>
            <a:r>
              <a:rPr sz="2000" b="1" spc="-110" dirty="0">
                <a:latin typeface="Carlito"/>
                <a:cs typeface="Carlito"/>
              </a:rPr>
              <a:t> </a:t>
            </a:r>
            <a:r>
              <a:rPr sz="2000" b="1" spc="20" dirty="0">
                <a:latin typeface="Carlito"/>
                <a:cs typeface="Carlito"/>
              </a:rPr>
              <a:t>is</a:t>
            </a:r>
            <a:r>
              <a:rPr sz="2000" b="1" spc="-65" dirty="0">
                <a:latin typeface="Carlito"/>
                <a:cs typeface="Carlito"/>
              </a:rPr>
              <a:t> </a:t>
            </a:r>
            <a:r>
              <a:rPr sz="2000" b="1" spc="10" dirty="0">
                <a:latin typeface="Carlito"/>
                <a:cs typeface="Carlito"/>
              </a:rPr>
              <a:t>associated</a:t>
            </a:r>
            <a:r>
              <a:rPr sz="2000" b="1" spc="-190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with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spc="10" dirty="0">
                <a:latin typeface="Carlito"/>
                <a:cs typeface="Carlito"/>
              </a:rPr>
              <a:t>adverse</a:t>
            </a:r>
            <a:r>
              <a:rPr sz="2000" b="1" spc="-12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clinical</a:t>
            </a:r>
            <a:r>
              <a:rPr sz="2000" b="1" spc="-55" dirty="0">
                <a:latin typeface="Carlito"/>
                <a:cs typeface="Carlito"/>
              </a:rPr>
              <a:t> </a:t>
            </a:r>
            <a:r>
              <a:rPr sz="2000" b="1" spc="10" dirty="0">
                <a:latin typeface="Carlito"/>
                <a:cs typeface="Carlito"/>
              </a:rPr>
              <a:t>outcomes</a:t>
            </a:r>
            <a:r>
              <a:rPr sz="2000" b="1" spc="-140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: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Carlito"/>
              <a:cs typeface="Carlito"/>
            </a:endParaRPr>
          </a:p>
          <a:p>
            <a:pPr marL="298450" indent="-181610">
              <a:lnSpc>
                <a:spcPct val="100000"/>
              </a:lnSpc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Dispensing</a:t>
            </a:r>
            <a:r>
              <a:rPr sz="2000" spc="-1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of</a:t>
            </a:r>
            <a:r>
              <a:rPr sz="2000" spc="8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≥3</a:t>
            </a:r>
            <a:r>
              <a:rPr sz="2000" b="1" spc="-5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canisters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per</a:t>
            </a:r>
            <a:r>
              <a:rPr sz="2000" spc="5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year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(average</a:t>
            </a:r>
            <a:r>
              <a:rPr sz="2000" spc="-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1.7</a:t>
            </a:r>
            <a:r>
              <a:rPr sz="2000" spc="-5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puffs/day)</a:t>
            </a:r>
            <a:r>
              <a:rPr sz="2000" spc="-9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is</a:t>
            </a:r>
            <a:r>
              <a:rPr sz="2000" spc="-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associated</a:t>
            </a:r>
            <a:r>
              <a:rPr sz="2000" spc="-9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with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higher</a:t>
            </a:r>
            <a:r>
              <a:rPr sz="2000" spc="8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risk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of</a:t>
            </a:r>
            <a:endParaRPr sz="2000">
              <a:latin typeface="Carlito"/>
              <a:cs typeface="Carlito"/>
            </a:endParaRPr>
          </a:p>
          <a:p>
            <a:pPr marL="298450">
              <a:lnSpc>
                <a:spcPct val="100000"/>
              </a:lnSpc>
              <a:spcBef>
                <a:spcPts val="1205"/>
              </a:spcBef>
            </a:pPr>
            <a:r>
              <a:rPr sz="2000" b="1" spc="15" dirty="0">
                <a:latin typeface="Carlito"/>
                <a:cs typeface="Carlito"/>
              </a:rPr>
              <a:t>emergency </a:t>
            </a:r>
            <a:r>
              <a:rPr sz="2000" b="1" dirty="0">
                <a:latin typeface="Carlito"/>
                <a:cs typeface="Carlito"/>
              </a:rPr>
              <a:t>department</a:t>
            </a:r>
            <a:r>
              <a:rPr sz="2000" b="1" spc="-340" dirty="0">
                <a:latin typeface="Carlito"/>
                <a:cs typeface="Carlito"/>
              </a:rPr>
              <a:t> </a:t>
            </a:r>
            <a:r>
              <a:rPr sz="2000" b="1" spc="10" dirty="0">
                <a:latin typeface="Carlito"/>
                <a:cs typeface="Carlito"/>
              </a:rPr>
              <a:t>presentations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Carlito"/>
              <a:cs typeface="Carlito"/>
            </a:endParaRPr>
          </a:p>
          <a:p>
            <a:pPr marL="298450" indent="-181610">
              <a:lnSpc>
                <a:spcPct val="100000"/>
              </a:lnSpc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Dispensing</a:t>
            </a:r>
            <a:r>
              <a:rPr sz="2000" spc="-1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of</a:t>
            </a:r>
            <a:r>
              <a:rPr sz="2000" spc="7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≥12</a:t>
            </a:r>
            <a:r>
              <a:rPr sz="2000" b="1" spc="-50" dirty="0"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canisters</a:t>
            </a:r>
            <a:r>
              <a:rPr sz="2000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per</a:t>
            </a:r>
            <a:r>
              <a:rPr sz="2000" spc="-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year</a:t>
            </a:r>
            <a:r>
              <a:rPr sz="2000" spc="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is</a:t>
            </a:r>
            <a:r>
              <a:rPr sz="2000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associated</a:t>
            </a:r>
            <a:r>
              <a:rPr sz="2000" spc="-9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with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higher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spc="25" dirty="0">
                <a:latin typeface="Carlito"/>
                <a:cs typeface="Carlito"/>
              </a:rPr>
              <a:t>risk</a:t>
            </a:r>
            <a:r>
              <a:rPr sz="2000" b="1" spc="-70" dirty="0">
                <a:latin typeface="Carlito"/>
                <a:cs typeface="Carlito"/>
              </a:rPr>
              <a:t> </a:t>
            </a:r>
            <a:r>
              <a:rPr sz="2000" b="1" spc="25" dirty="0">
                <a:latin typeface="Carlito"/>
                <a:cs typeface="Carlito"/>
              </a:rPr>
              <a:t>of</a:t>
            </a:r>
            <a:r>
              <a:rPr sz="2000" b="1" spc="-35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death</a:t>
            </a:r>
            <a:r>
              <a:rPr sz="2000" i="1" spc="-10" dirty="0">
                <a:solidFill>
                  <a:srgbClr val="404040"/>
                </a:solidFill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5" y="9524"/>
            <a:ext cx="12192000" cy="6334125"/>
          </a:xfrm>
          <a:custGeom>
            <a:avLst/>
            <a:gdLst/>
            <a:ahLst/>
            <a:cxnLst/>
            <a:rect l="l" t="t" r="r" b="b"/>
            <a:pathLst>
              <a:path w="12192000" h="6334125">
                <a:moveTo>
                  <a:pt x="0" y="6334125"/>
                </a:moveTo>
                <a:lnTo>
                  <a:pt x="12192000" y="6334125"/>
                </a:lnTo>
                <a:lnTo>
                  <a:pt x="12192000" y="0"/>
                </a:lnTo>
                <a:lnTo>
                  <a:pt x="0" y="0"/>
                </a:lnTo>
                <a:lnTo>
                  <a:pt x="0" y="6334125"/>
                </a:lnTo>
                <a:close/>
              </a:path>
            </a:pathLst>
          </a:custGeom>
          <a:solidFill>
            <a:srgbClr val="E0E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525" y="6343650"/>
            <a:ext cx="12192000" cy="523875"/>
            <a:chOff x="9525" y="6343650"/>
            <a:chExt cx="12192000" cy="523875"/>
          </a:xfrm>
        </p:grpSpPr>
        <p:sp>
          <p:nvSpPr>
            <p:cNvPr id="4" name="object 4"/>
            <p:cNvSpPr/>
            <p:nvPr/>
          </p:nvSpPr>
          <p:spPr>
            <a:xfrm>
              <a:off x="9525" y="6410325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828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25" y="6343650"/>
              <a:ext cx="12192000" cy="66675"/>
            </a:xfrm>
            <a:custGeom>
              <a:avLst/>
              <a:gdLst/>
              <a:ahLst/>
              <a:cxnLst/>
              <a:rect l="l" t="t" r="r" b="b"/>
              <a:pathLst>
                <a:path w="12192000" h="66675">
                  <a:moveTo>
                    <a:pt x="12192000" y="0"/>
                  </a:moveTo>
                  <a:lnTo>
                    <a:pt x="0" y="0"/>
                  </a:lnTo>
                  <a:lnTo>
                    <a:pt x="0" y="66675"/>
                  </a:lnTo>
                  <a:lnTo>
                    <a:pt x="12192000" y="6667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ACA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36420" y="51435"/>
            <a:ext cx="831215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GINA</a:t>
            </a:r>
            <a:r>
              <a:rPr spc="-710" dirty="0"/>
              <a:t> </a:t>
            </a:r>
            <a:r>
              <a:rPr spc="-110" dirty="0"/>
              <a:t>2018</a:t>
            </a:r>
            <a:r>
              <a:rPr spc="-740" dirty="0"/>
              <a:t> </a:t>
            </a:r>
            <a:r>
              <a:rPr spc="630" dirty="0"/>
              <a:t>–</a:t>
            </a:r>
            <a:r>
              <a:rPr spc="-550" dirty="0"/>
              <a:t> </a:t>
            </a:r>
            <a:r>
              <a:rPr spc="-240" dirty="0"/>
              <a:t>main</a:t>
            </a:r>
            <a:r>
              <a:rPr spc="-730" dirty="0"/>
              <a:t> </a:t>
            </a:r>
            <a:r>
              <a:rPr spc="-330" dirty="0"/>
              <a:t>treatment</a:t>
            </a:r>
            <a:r>
              <a:rPr spc="-785" dirty="0"/>
              <a:t> </a:t>
            </a:r>
            <a:r>
              <a:rPr spc="-270" dirty="0"/>
              <a:t>figure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04850" y="790575"/>
            <a:ext cx="11477625" cy="5695950"/>
            <a:chOff x="704850" y="790575"/>
            <a:chExt cx="11477625" cy="5695950"/>
          </a:xfrm>
        </p:grpSpPr>
        <p:sp>
          <p:nvSpPr>
            <p:cNvPr id="8" name="object 8"/>
            <p:cNvSpPr/>
            <p:nvPr/>
          </p:nvSpPr>
          <p:spPr>
            <a:xfrm>
              <a:off x="2733675" y="790575"/>
              <a:ext cx="9448800" cy="56959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4850" y="3448050"/>
              <a:ext cx="2790825" cy="13620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3425" y="3438525"/>
              <a:ext cx="2114550" cy="10096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31592" y="3643883"/>
              <a:ext cx="565785" cy="1070610"/>
            </a:xfrm>
            <a:custGeom>
              <a:avLst/>
              <a:gdLst/>
              <a:ahLst/>
              <a:cxnLst/>
              <a:rect l="l" t="t" r="r" b="b"/>
              <a:pathLst>
                <a:path w="565785" h="1070610">
                  <a:moveTo>
                    <a:pt x="0" y="8763"/>
                  </a:moveTo>
                  <a:lnTo>
                    <a:pt x="232282" y="0"/>
                  </a:lnTo>
                  <a:lnTo>
                    <a:pt x="565784" y="1070483"/>
                  </a:lnTo>
                </a:path>
              </a:pathLst>
            </a:custGeom>
            <a:ln w="19050">
              <a:solidFill>
                <a:srgbClr val="718B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2475" y="3495675"/>
            <a:ext cx="1981200" cy="790575"/>
          </a:xfrm>
          <a:prstGeom prst="rect">
            <a:avLst/>
          </a:prstGeom>
          <a:solidFill>
            <a:srgbClr val="FFFFFF"/>
          </a:solidFill>
          <a:ln w="19050">
            <a:solidFill>
              <a:srgbClr val="718B8A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R="3175" algn="ctr">
              <a:lnSpc>
                <a:spcPts val="1430"/>
              </a:lnSpc>
              <a:spcBef>
                <a:spcPts val="180"/>
              </a:spcBef>
            </a:pPr>
            <a:r>
              <a:rPr sz="1200" spc="-15" dirty="0">
                <a:solidFill>
                  <a:srgbClr val="001F5F"/>
                </a:solidFill>
                <a:latin typeface="Carlito"/>
                <a:cs typeface="Carlito"/>
              </a:rPr>
              <a:t>Previously, </a:t>
            </a:r>
            <a:r>
              <a:rPr sz="1200" spc="-20" dirty="0">
                <a:solidFill>
                  <a:srgbClr val="001F5F"/>
                </a:solidFill>
                <a:latin typeface="Carlito"/>
                <a:cs typeface="Carlito"/>
              </a:rPr>
              <a:t>no </a:t>
            </a:r>
            <a:r>
              <a:rPr sz="1200" spc="-15" dirty="0">
                <a:solidFill>
                  <a:srgbClr val="001F5F"/>
                </a:solidFill>
                <a:latin typeface="Carlito"/>
                <a:cs typeface="Carlito"/>
              </a:rPr>
              <a:t>controller</a:t>
            </a:r>
            <a:r>
              <a:rPr sz="1200" spc="7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Carlito"/>
                <a:cs typeface="Carlito"/>
              </a:rPr>
              <a:t>was</a:t>
            </a:r>
            <a:endParaRPr sz="1200">
              <a:latin typeface="Carlito"/>
              <a:cs typeface="Carlito"/>
            </a:endParaRPr>
          </a:p>
          <a:p>
            <a:pPr marL="332105" marR="323215" indent="-3810" algn="ctr">
              <a:lnSpc>
                <a:spcPts val="1430"/>
              </a:lnSpc>
              <a:spcBef>
                <a:spcPts val="50"/>
              </a:spcBef>
            </a:pPr>
            <a:r>
              <a:rPr sz="1200" spc="-25" dirty="0">
                <a:solidFill>
                  <a:srgbClr val="001F5F"/>
                </a:solidFill>
                <a:latin typeface="Carlito"/>
                <a:cs typeface="Carlito"/>
              </a:rPr>
              <a:t>recommended </a:t>
            </a:r>
            <a:r>
              <a:rPr sz="1200" spc="-10" dirty="0">
                <a:solidFill>
                  <a:srgbClr val="001F5F"/>
                </a:solidFill>
                <a:latin typeface="Carlito"/>
                <a:cs typeface="Carlito"/>
              </a:rPr>
              <a:t>for  </a:t>
            </a:r>
            <a:r>
              <a:rPr sz="1200" spc="-15" dirty="0">
                <a:solidFill>
                  <a:srgbClr val="001F5F"/>
                </a:solidFill>
                <a:latin typeface="Carlito"/>
                <a:cs typeface="Carlito"/>
              </a:rPr>
              <a:t>Step </a:t>
            </a:r>
            <a:r>
              <a:rPr sz="1200" spc="-5" dirty="0">
                <a:solidFill>
                  <a:srgbClr val="001F5F"/>
                </a:solidFill>
                <a:latin typeface="Carlito"/>
                <a:cs typeface="Carlito"/>
              </a:rPr>
              <a:t>1, </a:t>
            </a:r>
            <a:r>
              <a:rPr sz="1200" dirty="0">
                <a:solidFill>
                  <a:srgbClr val="001F5F"/>
                </a:solidFill>
                <a:latin typeface="Carlito"/>
                <a:cs typeface="Carlito"/>
              </a:rPr>
              <a:t>i.e.</a:t>
            </a:r>
            <a:r>
              <a:rPr sz="1200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rlito"/>
                <a:cs typeface="Carlito"/>
              </a:rPr>
              <a:t>SABA-only</a:t>
            </a:r>
            <a:endParaRPr sz="12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200" spc="-20" dirty="0">
                <a:solidFill>
                  <a:srgbClr val="001F5F"/>
                </a:solidFill>
                <a:latin typeface="Carlito"/>
                <a:cs typeface="Carlito"/>
              </a:rPr>
              <a:t>treatment </a:t>
            </a:r>
            <a:r>
              <a:rPr sz="1200" spc="-5" dirty="0">
                <a:solidFill>
                  <a:srgbClr val="001F5F"/>
                </a:solidFill>
                <a:latin typeface="Carlito"/>
                <a:cs typeface="Carlito"/>
              </a:rPr>
              <a:t>was</a:t>
            </a:r>
            <a:r>
              <a:rPr sz="1200" spc="-17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Carlito"/>
                <a:cs typeface="Carlito"/>
              </a:rPr>
              <a:t>‘preferred’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14375" y="1704975"/>
            <a:ext cx="2152650" cy="1009650"/>
            <a:chOff x="714375" y="1704975"/>
            <a:chExt cx="2152650" cy="1009650"/>
          </a:xfrm>
        </p:grpSpPr>
        <p:sp>
          <p:nvSpPr>
            <p:cNvPr id="14" name="object 14"/>
            <p:cNvSpPr/>
            <p:nvPr/>
          </p:nvSpPr>
          <p:spPr>
            <a:xfrm>
              <a:off x="714375" y="1704975"/>
              <a:ext cx="2152650" cy="9810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4375" y="1704975"/>
              <a:ext cx="1943100" cy="10096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57237" y="1747901"/>
            <a:ext cx="2009775" cy="838200"/>
          </a:xfrm>
          <a:prstGeom prst="rect">
            <a:avLst/>
          </a:prstGeom>
          <a:solidFill>
            <a:srgbClr val="3C3737"/>
          </a:solidFill>
          <a:ln w="9534">
            <a:solidFill>
              <a:srgbClr val="718B8A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>
              <a:lnSpc>
                <a:spcPts val="1435"/>
              </a:lnSpc>
              <a:spcBef>
                <a:spcPts val="260"/>
              </a:spcBef>
            </a:pPr>
            <a:r>
              <a:rPr sz="1200" spc="-15" dirty="0">
                <a:solidFill>
                  <a:srgbClr val="FFFFFF"/>
                </a:solidFill>
                <a:latin typeface="Carlito"/>
                <a:cs typeface="Carlito"/>
              </a:rPr>
              <a:t>Step </a:t>
            </a: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1 </a:t>
            </a:r>
            <a:r>
              <a:rPr sz="1200" spc="-20" dirty="0">
                <a:solidFill>
                  <a:srgbClr val="FFFFFF"/>
                </a:solidFill>
                <a:latin typeface="Carlito"/>
                <a:cs typeface="Carlito"/>
              </a:rPr>
              <a:t>treatment </a:t>
            </a:r>
            <a:r>
              <a:rPr sz="1200" spc="10" dirty="0">
                <a:solidFill>
                  <a:srgbClr val="FFFFFF"/>
                </a:solidFill>
                <a:latin typeface="Carlito"/>
                <a:cs typeface="Carlito"/>
              </a:rPr>
              <a:t>is</a:t>
            </a:r>
            <a:r>
              <a:rPr sz="12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endParaRPr sz="1200">
              <a:latin typeface="Carlito"/>
              <a:cs typeface="Carlito"/>
            </a:endParaRPr>
          </a:p>
          <a:p>
            <a:pPr marL="86360">
              <a:lnSpc>
                <a:spcPts val="1425"/>
              </a:lnSpc>
            </a:pPr>
            <a:r>
              <a:rPr sz="1200" spc="-15" dirty="0">
                <a:solidFill>
                  <a:srgbClr val="FFFFFF"/>
                </a:solidFill>
                <a:latin typeface="Carlito"/>
                <a:cs typeface="Carlito"/>
              </a:rPr>
              <a:t>patients with</a:t>
            </a:r>
            <a:r>
              <a:rPr sz="1200" spc="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symptoms</a:t>
            </a:r>
            <a:endParaRPr sz="1200">
              <a:latin typeface="Carlito"/>
              <a:cs typeface="Carlito"/>
            </a:endParaRPr>
          </a:p>
          <a:p>
            <a:pPr marL="86360">
              <a:lnSpc>
                <a:spcPts val="1430"/>
              </a:lnSpc>
            </a:pPr>
            <a:r>
              <a:rPr sz="1200" spc="-20" dirty="0">
                <a:solidFill>
                  <a:srgbClr val="FFFFFF"/>
                </a:solidFill>
                <a:latin typeface="Carlito"/>
                <a:cs typeface="Carlito"/>
              </a:rPr>
              <a:t>&lt;twice/month </a:t>
            </a: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1200" spc="-20" dirty="0">
                <a:solidFill>
                  <a:srgbClr val="FFFFFF"/>
                </a:solidFill>
                <a:latin typeface="Carlito"/>
                <a:cs typeface="Carlito"/>
              </a:rPr>
              <a:t>no</a:t>
            </a:r>
            <a:r>
              <a:rPr sz="12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Carlito"/>
                <a:cs typeface="Carlito"/>
              </a:rPr>
              <a:t>risk</a:t>
            </a:r>
            <a:endParaRPr sz="1200">
              <a:latin typeface="Carlito"/>
              <a:cs typeface="Carlito"/>
            </a:endParaRPr>
          </a:p>
          <a:p>
            <a:pPr marL="86360">
              <a:lnSpc>
                <a:spcPct val="100000"/>
              </a:lnSpc>
              <a:spcBef>
                <a:spcPts val="65"/>
              </a:spcBef>
            </a:pPr>
            <a:r>
              <a:rPr sz="1200" spc="-10" dirty="0">
                <a:solidFill>
                  <a:srgbClr val="FFFFFF"/>
                </a:solidFill>
                <a:latin typeface="Carlito"/>
                <a:cs typeface="Carlito"/>
              </a:rPr>
              <a:t>factors for</a:t>
            </a:r>
            <a:r>
              <a:rPr sz="12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rlito"/>
                <a:cs typeface="Carlito"/>
              </a:rPr>
              <a:t>exacerbations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 marR="5080">
              <a:lnSpc>
                <a:spcPts val="4880"/>
              </a:lnSpc>
              <a:spcBef>
                <a:spcPts val="1000"/>
              </a:spcBef>
            </a:pPr>
            <a:r>
              <a:rPr spc="-160" dirty="0"/>
              <a:t>GINA</a:t>
            </a:r>
            <a:r>
              <a:rPr spc="-705" dirty="0"/>
              <a:t> </a:t>
            </a:r>
            <a:r>
              <a:rPr spc="-110" dirty="0"/>
              <a:t>2019</a:t>
            </a:r>
            <a:r>
              <a:rPr spc="-750" dirty="0"/>
              <a:t> </a:t>
            </a:r>
            <a:r>
              <a:rPr spc="630" dirty="0"/>
              <a:t>–</a:t>
            </a:r>
            <a:r>
              <a:rPr spc="-545" dirty="0"/>
              <a:t> </a:t>
            </a:r>
            <a:r>
              <a:rPr spc="-290" dirty="0"/>
              <a:t>landmark</a:t>
            </a:r>
            <a:r>
              <a:rPr spc="-790" dirty="0"/>
              <a:t> </a:t>
            </a:r>
            <a:r>
              <a:rPr spc="-245" dirty="0"/>
              <a:t>changes</a:t>
            </a:r>
            <a:r>
              <a:rPr spc="-765" dirty="0"/>
              <a:t> </a:t>
            </a:r>
            <a:r>
              <a:rPr spc="-220" dirty="0"/>
              <a:t>in</a:t>
            </a:r>
            <a:r>
              <a:rPr spc="-585" dirty="0"/>
              <a:t> </a:t>
            </a:r>
            <a:r>
              <a:rPr spc="-260" dirty="0"/>
              <a:t>asthma  </a:t>
            </a:r>
            <a:r>
              <a:rPr spc="-29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5544" y="1972373"/>
            <a:ext cx="9904095" cy="2785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10" dirty="0">
                <a:latin typeface="Carlito"/>
                <a:cs typeface="Carlito"/>
              </a:rPr>
              <a:t>For</a:t>
            </a:r>
            <a:r>
              <a:rPr sz="2000" b="1" spc="-50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safety,</a:t>
            </a:r>
            <a:r>
              <a:rPr sz="2000" b="1" spc="-150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GINA</a:t>
            </a:r>
            <a:r>
              <a:rPr sz="2000" b="1" spc="-30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no</a:t>
            </a:r>
            <a:r>
              <a:rPr sz="2000" b="1" spc="-45" dirty="0">
                <a:latin typeface="Carlito"/>
                <a:cs typeface="Carlito"/>
              </a:rPr>
              <a:t> </a:t>
            </a:r>
            <a:r>
              <a:rPr sz="2000" b="1" spc="20" dirty="0">
                <a:latin typeface="Carlito"/>
                <a:cs typeface="Carlito"/>
              </a:rPr>
              <a:t>longer</a:t>
            </a:r>
            <a:r>
              <a:rPr sz="2000" b="1" spc="-125" dirty="0">
                <a:latin typeface="Carlito"/>
                <a:cs typeface="Carlito"/>
              </a:rPr>
              <a:t> </a:t>
            </a:r>
            <a:r>
              <a:rPr sz="2000" b="1" spc="15" dirty="0">
                <a:latin typeface="Carlito"/>
                <a:cs typeface="Carlito"/>
              </a:rPr>
              <a:t>recommends</a:t>
            </a:r>
            <a:r>
              <a:rPr sz="2000" b="1" spc="-140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SABA-only</a:t>
            </a:r>
            <a:r>
              <a:rPr sz="2000" b="1" spc="-140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treatment</a:t>
            </a:r>
            <a:r>
              <a:rPr sz="2000" b="1" spc="-180" dirty="0">
                <a:latin typeface="Carlito"/>
                <a:cs typeface="Carlito"/>
              </a:rPr>
              <a:t> </a:t>
            </a:r>
            <a:r>
              <a:rPr sz="2000" b="1" spc="30" dirty="0">
                <a:latin typeface="Carlito"/>
                <a:cs typeface="Carlito"/>
              </a:rPr>
              <a:t>for</a:t>
            </a:r>
            <a:r>
              <a:rPr sz="2000" b="1" spc="-125" dirty="0">
                <a:latin typeface="Carlito"/>
                <a:cs typeface="Carlito"/>
              </a:rPr>
              <a:t> </a:t>
            </a:r>
            <a:r>
              <a:rPr sz="2000" b="1" spc="15" dirty="0">
                <a:latin typeface="Carlito"/>
                <a:cs typeface="Carlito"/>
              </a:rPr>
              <a:t>Step</a:t>
            </a:r>
            <a:r>
              <a:rPr sz="2000" b="1" spc="-114" dirty="0">
                <a:latin typeface="Carlito"/>
                <a:cs typeface="Carlito"/>
              </a:rPr>
              <a:t> </a:t>
            </a:r>
            <a:r>
              <a:rPr sz="2000" b="1" spc="10" dirty="0">
                <a:latin typeface="Carlito"/>
                <a:cs typeface="Carlito"/>
              </a:rPr>
              <a:t>1</a:t>
            </a:r>
            <a:endParaRPr sz="2000">
              <a:latin typeface="Carlito"/>
              <a:cs typeface="Carlito"/>
            </a:endParaRPr>
          </a:p>
          <a:p>
            <a:pPr marL="298450" marR="1214120" indent="-180975">
              <a:lnSpc>
                <a:spcPct val="149400"/>
              </a:lnSpc>
              <a:spcBef>
                <a:spcPts val="489"/>
              </a:spcBef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1800" spc="15" dirty="0">
                <a:solidFill>
                  <a:srgbClr val="404040"/>
                </a:solidFill>
                <a:latin typeface="Carlito"/>
                <a:cs typeface="Carlito"/>
              </a:rPr>
              <a:t>This</a:t>
            </a:r>
            <a:r>
              <a:rPr sz="1800" spc="-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Carlito"/>
                <a:cs typeface="Carlito"/>
              </a:rPr>
              <a:t>decision</a:t>
            </a:r>
            <a:r>
              <a:rPr sz="1800" spc="-8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Carlito"/>
                <a:cs typeface="Carlito"/>
              </a:rPr>
              <a:t>was</a:t>
            </a:r>
            <a:r>
              <a:rPr sz="1800" spc="-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Carlito"/>
                <a:cs typeface="Carlito"/>
              </a:rPr>
              <a:t>based </a:t>
            </a:r>
            <a:r>
              <a:rPr sz="1800" spc="10" dirty="0">
                <a:solidFill>
                  <a:srgbClr val="404040"/>
                </a:solidFill>
                <a:latin typeface="Carlito"/>
                <a:cs typeface="Carlito"/>
              </a:rPr>
              <a:t>on</a:t>
            </a:r>
            <a:r>
              <a:rPr sz="1800" spc="-8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Carlito"/>
                <a:cs typeface="Carlito"/>
              </a:rPr>
              <a:t>evidence</a:t>
            </a:r>
            <a:r>
              <a:rPr sz="180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Carlito"/>
                <a:cs typeface="Carlito"/>
              </a:rPr>
              <a:t>that</a:t>
            </a:r>
            <a:r>
              <a:rPr sz="1800" spc="-1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Carlito"/>
                <a:cs typeface="Carlito"/>
              </a:rPr>
              <a:t>SABA-only</a:t>
            </a:r>
            <a:r>
              <a:rPr sz="1800" spc="-9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404040"/>
                </a:solidFill>
                <a:latin typeface="Carlito"/>
                <a:cs typeface="Carlito"/>
              </a:rPr>
              <a:t>treatment</a:t>
            </a:r>
            <a:r>
              <a:rPr sz="1800" spc="-1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404040"/>
                </a:solidFill>
                <a:latin typeface="Carlito"/>
                <a:cs typeface="Carlito"/>
              </a:rPr>
              <a:t>increases</a:t>
            </a:r>
            <a:r>
              <a:rPr sz="1800" spc="-5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Carlito"/>
                <a:cs typeface="Carlito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rlito"/>
                <a:cs typeface="Carlito"/>
              </a:rPr>
              <a:t>risk</a:t>
            </a:r>
            <a:r>
              <a:rPr sz="1800" spc="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Carlito"/>
                <a:cs typeface="Carlito"/>
              </a:rPr>
              <a:t>of</a:t>
            </a:r>
            <a:r>
              <a:rPr sz="1800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rlito"/>
                <a:cs typeface="Carlito"/>
              </a:rPr>
              <a:t>severe  </a:t>
            </a:r>
            <a:r>
              <a:rPr sz="1800" dirty="0">
                <a:solidFill>
                  <a:srgbClr val="404040"/>
                </a:solidFill>
                <a:latin typeface="Carlito"/>
                <a:cs typeface="Carlito"/>
              </a:rPr>
              <a:t>exacerbations,</a:t>
            </a:r>
            <a:r>
              <a:rPr sz="1800" spc="-18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Carlito"/>
                <a:cs typeface="Carlito"/>
              </a:rPr>
              <a:t>and</a:t>
            </a:r>
            <a:r>
              <a:rPr sz="1800" spc="-8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Carlito"/>
                <a:cs typeface="Carlito"/>
              </a:rPr>
              <a:t>that</a:t>
            </a:r>
            <a:r>
              <a:rPr sz="1800" spc="-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Carlito"/>
                <a:cs typeface="Carlito"/>
              </a:rPr>
              <a:t>adding</a:t>
            </a:r>
            <a:r>
              <a:rPr sz="1800" spc="-1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Carlito"/>
                <a:cs typeface="Carlito"/>
              </a:rPr>
              <a:t>any</a:t>
            </a:r>
            <a:r>
              <a:rPr sz="1800" spc="-9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404040"/>
                </a:solidFill>
                <a:latin typeface="Carlito"/>
                <a:cs typeface="Carlito"/>
              </a:rPr>
              <a:t>ICS</a:t>
            </a:r>
            <a:r>
              <a:rPr sz="1800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Carlito"/>
                <a:cs typeface="Carlito"/>
              </a:rPr>
              <a:t>significantly</a:t>
            </a:r>
            <a:r>
              <a:rPr sz="1800" spc="-17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404040"/>
                </a:solidFill>
                <a:latin typeface="Carlito"/>
                <a:cs typeface="Carlito"/>
              </a:rPr>
              <a:t>reduces</a:t>
            </a:r>
            <a:r>
              <a:rPr sz="1800" spc="-5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Carlito"/>
                <a:cs typeface="Carlito"/>
              </a:rPr>
              <a:t>the</a:t>
            </a:r>
            <a:r>
              <a:rPr sz="1800" spc="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rlito"/>
                <a:cs typeface="Carlito"/>
              </a:rPr>
              <a:t>risk</a:t>
            </a:r>
            <a:endParaRPr sz="1800">
              <a:latin typeface="Carlito"/>
              <a:cs typeface="Carlito"/>
            </a:endParaRPr>
          </a:p>
          <a:p>
            <a:pPr marL="12700" marR="5080">
              <a:lnSpc>
                <a:spcPct val="150200"/>
              </a:lnSpc>
              <a:spcBef>
                <a:spcPts val="1540"/>
              </a:spcBef>
            </a:pPr>
            <a:r>
              <a:rPr sz="2000" b="1" spc="5" dirty="0">
                <a:latin typeface="Carlito"/>
                <a:cs typeface="Carlito"/>
              </a:rPr>
              <a:t>GINA</a:t>
            </a:r>
            <a:r>
              <a:rPr sz="2000" b="1" spc="-25" dirty="0">
                <a:latin typeface="Carlito"/>
                <a:cs typeface="Carlito"/>
              </a:rPr>
              <a:t> </a:t>
            </a:r>
            <a:r>
              <a:rPr sz="2000" b="1" spc="15" dirty="0">
                <a:latin typeface="Carlito"/>
                <a:cs typeface="Carlito"/>
              </a:rPr>
              <a:t>now</a:t>
            </a:r>
            <a:r>
              <a:rPr sz="2000" b="1" spc="-80" dirty="0">
                <a:latin typeface="Carlito"/>
                <a:cs typeface="Carlito"/>
              </a:rPr>
              <a:t> </a:t>
            </a:r>
            <a:r>
              <a:rPr sz="2000" b="1" spc="15" dirty="0">
                <a:latin typeface="Carlito"/>
                <a:cs typeface="Carlito"/>
              </a:rPr>
              <a:t>recommends</a:t>
            </a:r>
            <a:r>
              <a:rPr sz="2000" b="1" spc="-135" dirty="0">
                <a:latin typeface="Carlito"/>
                <a:cs typeface="Carlito"/>
              </a:rPr>
              <a:t> </a:t>
            </a:r>
            <a:r>
              <a:rPr sz="2000" b="1" spc="-15" dirty="0">
                <a:latin typeface="Carlito"/>
                <a:cs typeface="Carlito"/>
              </a:rPr>
              <a:t>that</a:t>
            </a:r>
            <a:r>
              <a:rPr sz="2000" b="1" spc="-20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all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adults</a:t>
            </a:r>
            <a:r>
              <a:rPr sz="2000" b="1" spc="20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and</a:t>
            </a:r>
            <a:r>
              <a:rPr sz="2000" b="1" spc="45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adolescents</a:t>
            </a:r>
            <a:r>
              <a:rPr sz="2000" b="1" spc="-130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with</a:t>
            </a:r>
            <a:r>
              <a:rPr sz="2000" b="1" spc="-3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asthma</a:t>
            </a:r>
            <a:r>
              <a:rPr sz="2000" b="1" spc="-15" dirty="0">
                <a:latin typeface="Carlito"/>
                <a:cs typeface="Carlito"/>
              </a:rPr>
              <a:t> </a:t>
            </a:r>
            <a:r>
              <a:rPr sz="2000" b="1" spc="10" dirty="0">
                <a:latin typeface="Carlito"/>
                <a:cs typeface="Carlito"/>
              </a:rPr>
              <a:t>should</a:t>
            </a:r>
            <a:r>
              <a:rPr sz="2000" b="1" spc="-30" dirty="0">
                <a:latin typeface="Carlito"/>
                <a:cs typeface="Carlito"/>
              </a:rPr>
              <a:t> </a:t>
            </a:r>
            <a:r>
              <a:rPr sz="2000" b="1" spc="20" dirty="0">
                <a:latin typeface="Carlito"/>
                <a:cs typeface="Carlito"/>
              </a:rPr>
              <a:t>receive</a:t>
            </a:r>
            <a:r>
              <a:rPr sz="2000" b="1" spc="-195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symptom-  </a:t>
            </a:r>
            <a:r>
              <a:rPr sz="2000" b="1" spc="20" dirty="0">
                <a:latin typeface="Carlito"/>
                <a:cs typeface="Carlito"/>
              </a:rPr>
              <a:t>driven </a:t>
            </a:r>
            <a:r>
              <a:rPr sz="2000" b="1" spc="25" dirty="0">
                <a:latin typeface="Carlito"/>
                <a:cs typeface="Carlito"/>
              </a:rPr>
              <a:t>or </a:t>
            </a:r>
            <a:r>
              <a:rPr sz="2000" b="1" spc="10" dirty="0">
                <a:latin typeface="Carlito"/>
                <a:cs typeface="Carlito"/>
              </a:rPr>
              <a:t>regular </a:t>
            </a:r>
            <a:r>
              <a:rPr sz="2000" b="1" spc="30" dirty="0">
                <a:latin typeface="Carlito"/>
                <a:cs typeface="Carlito"/>
              </a:rPr>
              <a:t>low </a:t>
            </a:r>
            <a:r>
              <a:rPr sz="2000" b="1" spc="15" dirty="0">
                <a:latin typeface="Carlito"/>
                <a:cs typeface="Carlito"/>
              </a:rPr>
              <a:t>dose </a:t>
            </a:r>
            <a:r>
              <a:rPr sz="2000" b="1" spc="-5" dirty="0">
                <a:latin typeface="Carlito"/>
                <a:cs typeface="Carlito"/>
              </a:rPr>
              <a:t>ICS-containing </a:t>
            </a:r>
            <a:r>
              <a:rPr sz="2000" b="1" spc="10" dirty="0">
                <a:latin typeface="Carlito"/>
                <a:cs typeface="Carlito"/>
              </a:rPr>
              <a:t>controller </a:t>
            </a:r>
            <a:r>
              <a:rPr sz="2000" b="1" dirty="0">
                <a:latin typeface="Carlito"/>
                <a:cs typeface="Carlito"/>
              </a:rPr>
              <a:t>treatment, </a:t>
            </a:r>
            <a:r>
              <a:rPr sz="2000" b="1" spc="-5" dirty="0">
                <a:latin typeface="Carlito"/>
                <a:cs typeface="Carlito"/>
              </a:rPr>
              <a:t>to </a:t>
            </a:r>
            <a:r>
              <a:rPr sz="2000" b="1" dirty="0">
                <a:latin typeface="Carlito"/>
                <a:cs typeface="Carlito"/>
              </a:rPr>
              <a:t>reduce </a:t>
            </a:r>
            <a:r>
              <a:rPr sz="2000" b="1" spc="-15" dirty="0">
                <a:latin typeface="Carlito"/>
                <a:cs typeface="Carlito"/>
              </a:rPr>
              <a:t>the </a:t>
            </a:r>
            <a:r>
              <a:rPr sz="2000" b="1" spc="25" dirty="0">
                <a:latin typeface="Carlito"/>
                <a:cs typeface="Carlito"/>
              </a:rPr>
              <a:t>risk of </a:t>
            </a:r>
            <a:r>
              <a:rPr sz="2000" b="1" spc="20" dirty="0">
                <a:latin typeface="Carlito"/>
                <a:cs typeface="Carlito"/>
              </a:rPr>
              <a:t>serious  </a:t>
            </a:r>
            <a:r>
              <a:rPr sz="2000" b="1" spc="5" dirty="0">
                <a:latin typeface="Carlito"/>
                <a:cs typeface="Carlito"/>
              </a:rPr>
              <a:t>exacerbations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5" y="9524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669414" y="1379600"/>
          <a:ext cx="8632824" cy="42844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0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3991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INHALED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CORTICOSTEROID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DBEBD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LOW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DBEB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MEDIUM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DBEBD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HIGH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DB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88265" marR="1381760">
                        <a:lnSpc>
                          <a:spcPct val="100800"/>
                        </a:lnSpc>
                        <a:spcBef>
                          <a:spcPts val="175"/>
                        </a:spcBef>
                      </a:pPr>
                      <a:r>
                        <a:rPr sz="1800" spc="5" dirty="0">
                          <a:latin typeface="Carlito"/>
                          <a:cs typeface="Carlito"/>
                        </a:rPr>
                        <a:t>Beclomethasone  dipropionate(CFC)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E8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20" dirty="0">
                          <a:latin typeface="Carlito"/>
                          <a:cs typeface="Carlito"/>
                        </a:rPr>
                        <a:t>200-500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&gt;500-1000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&gt;1000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88265" marR="1362075">
                        <a:lnSpc>
                          <a:spcPct val="100800"/>
                        </a:lnSpc>
                        <a:spcBef>
                          <a:spcPts val="185"/>
                        </a:spcBef>
                      </a:pPr>
                      <a:r>
                        <a:rPr sz="1800" spc="5" dirty="0">
                          <a:latin typeface="Carlito"/>
                          <a:cs typeface="Carlito"/>
                        </a:rPr>
                        <a:t>Beclomethasone  </a:t>
                      </a:r>
                      <a:r>
                        <a:rPr sz="1800" spc="25" dirty="0">
                          <a:latin typeface="Carlito"/>
                          <a:cs typeface="Carlito"/>
                        </a:rPr>
                        <a:t>d</a:t>
                      </a:r>
                      <a:r>
                        <a:rPr sz="1800" spc="35" dirty="0">
                          <a:latin typeface="Carlito"/>
                          <a:cs typeface="Carlito"/>
                        </a:rPr>
                        <a:t>i</a:t>
                      </a:r>
                      <a:r>
                        <a:rPr sz="1800" spc="25" dirty="0">
                          <a:latin typeface="Carlito"/>
                          <a:cs typeface="Carlito"/>
                        </a:rPr>
                        <a:t>p</a:t>
                      </a:r>
                      <a:r>
                        <a:rPr sz="1800" spc="-30" dirty="0">
                          <a:latin typeface="Carlito"/>
                          <a:cs typeface="Carlito"/>
                        </a:rPr>
                        <a:t>r</a:t>
                      </a:r>
                      <a:r>
                        <a:rPr sz="1800" spc="20" dirty="0">
                          <a:latin typeface="Carlito"/>
                          <a:cs typeface="Carlito"/>
                        </a:rPr>
                        <a:t>o</a:t>
                      </a:r>
                      <a:r>
                        <a:rPr sz="1800" spc="25" dirty="0">
                          <a:latin typeface="Carlito"/>
                          <a:cs typeface="Carlito"/>
                        </a:rPr>
                        <a:t>p</a:t>
                      </a:r>
                      <a:r>
                        <a:rPr sz="1800" spc="35" dirty="0">
                          <a:latin typeface="Carlito"/>
                          <a:cs typeface="Carlito"/>
                        </a:rPr>
                        <a:t>i</a:t>
                      </a:r>
                      <a:r>
                        <a:rPr sz="1800" spc="20" dirty="0">
                          <a:latin typeface="Carlito"/>
                          <a:cs typeface="Carlito"/>
                        </a:rPr>
                        <a:t>o</a:t>
                      </a:r>
                      <a:r>
                        <a:rPr sz="1800" spc="25" dirty="0">
                          <a:latin typeface="Carlito"/>
                          <a:cs typeface="Carlito"/>
                        </a:rPr>
                        <a:t>n</a:t>
                      </a:r>
                      <a:r>
                        <a:rPr sz="1800" spc="-40" dirty="0">
                          <a:latin typeface="Carlito"/>
                          <a:cs typeface="Carlito"/>
                        </a:rPr>
                        <a:t>a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t</a:t>
                      </a:r>
                      <a:r>
                        <a:rPr sz="1800" spc="15" dirty="0">
                          <a:latin typeface="Carlito"/>
                          <a:cs typeface="Carlito"/>
                        </a:rPr>
                        <a:t>e</a:t>
                      </a:r>
                      <a:r>
                        <a:rPr sz="1800" spc="-25" dirty="0">
                          <a:latin typeface="Carlito"/>
                          <a:cs typeface="Carlito"/>
                        </a:rPr>
                        <a:t>(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H</a:t>
                      </a:r>
                      <a:r>
                        <a:rPr sz="1800" spc="-80" dirty="0">
                          <a:latin typeface="Carlito"/>
                          <a:cs typeface="Carlito"/>
                        </a:rPr>
                        <a:t>F</a:t>
                      </a:r>
                      <a:r>
                        <a:rPr sz="1800" spc="5" dirty="0">
                          <a:latin typeface="Carlito"/>
                          <a:cs typeface="Carlito"/>
                        </a:rPr>
                        <a:t>A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)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20" dirty="0">
                          <a:latin typeface="Carlito"/>
                          <a:cs typeface="Carlito"/>
                        </a:rPr>
                        <a:t>100-200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&gt;200-400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&gt;400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10" dirty="0">
                          <a:latin typeface="Carlito"/>
                          <a:cs typeface="Carlito"/>
                        </a:rPr>
                        <a:t>Budesonide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E8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20" dirty="0">
                          <a:latin typeface="Carlito"/>
                          <a:cs typeface="Carlito"/>
                        </a:rPr>
                        <a:t>200-400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&gt;400-800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&gt;800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10" dirty="0">
                          <a:latin typeface="Carlito"/>
                          <a:cs typeface="Carlito"/>
                        </a:rPr>
                        <a:t>Ciclesonide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20" dirty="0">
                          <a:latin typeface="Carlito"/>
                          <a:cs typeface="Carlito"/>
                        </a:rPr>
                        <a:t>80-160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&gt;160-320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&gt;320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spc="10" dirty="0">
                          <a:latin typeface="Carlito"/>
                          <a:cs typeface="Carlito"/>
                        </a:rPr>
                        <a:t>Fluticasone</a:t>
                      </a:r>
                      <a:r>
                        <a:rPr sz="1800" spc="-1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furoate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E8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100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-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200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10" dirty="0">
                          <a:latin typeface="Carlito"/>
                          <a:cs typeface="Carlito"/>
                        </a:rPr>
                        <a:t>Fluticasone</a:t>
                      </a:r>
                      <a:r>
                        <a:rPr sz="1800" spc="-1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5" dirty="0">
                          <a:latin typeface="Carlito"/>
                          <a:cs typeface="Carlito"/>
                        </a:rPr>
                        <a:t>propionate(DPI)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20" dirty="0">
                          <a:latin typeface="Carlito"/>
                          <a:cs typeface="Carlito"/>
                        </a:rPr>
                        <a:t>100-250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&gt;250-500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&gt;500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10" dirty="0">
                          <a:latin typeface="Carlito"/>
                          <a:cs typeface="Carlito"/>
                        </a:rPr>
                        <a:t>Fluticasone</a:t>
                      </a:r>
                      <a:r>
                        <a:rPr sz="1800" spc="-1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propionate(HFA)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E8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20" dirty="0">
                          <a:latin typeface="Carlito"/>
                          <a:cs typeface="Carlito"/>
                        </a:rPr>
                        <a:t>100-250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&gt;250-500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&gt;500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10" dirty="0">
                          <a:latin typeface="Carlito"/>
                          <a:cs typeface="Carlito"/>
                        </a:rPr>
                        <a:t>Momentasone</a:t>
                      </a:r>
                      <a:r>
                        <a:rPr sz="1800" spc="-1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furoate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20" dirty="0">
                          <a:latin typeface="Carlito"/>
                          <a:cs typeface="Carlito"/>
                        </a:rPr>
                        <a:t>110-220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&gt;220-440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&gt;440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21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5" dirty="0">
                          <a:latin typeface="Carlito"/>
                          <a:cs typeface="Carlito"/>
                        </a:rPr>
                        <a:t>Triamcinolone</a:t>
                      </a:r>
                      <a:r>
                        <a:rPr sz="1800" spc="-1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10" dirty="0">
                          <a:latin typeface="Carlito"/>
                          <a:cs typeface="Carlito"/>
                        </a:rPr>
                        <a:t>acetonide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E8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20" dirty="0">
                          <a:latin typeface="Carlito"/>
                          <a:cs typeface="Carlito"/>
                        </a:rPr>
                        <a:t>400-1000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&gt;1000-2000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&gt;2000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735" y="915288"/>
            <a:ext cx="748030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Stepwise</a:t>
            </a:r>
            <a:r>
              <a:rPr spc="-765" dirty="0"/>
              <a:t> </a:t>
            </a:r>
            <a:r>
              <a:rPr spc="-235" dirty="0"/>
              <a:t>Asthma</a:t>
            </a:r>
            <a:r>
              <a:rPr spc="-795" dirty="0"/>
              <a:t> </a:t>
            </a:r>
            <a:r>
              <a:rPr spc="-320" dirty="0"/>
              <a:t>management: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2044" y="1737423"/>
            <a:ext cx="9556115" cy="3326129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925"/>
              </a:spcBef>
            </a:pPr>
            <a:r>
              <a:rPr sz="2000" spc="-5" dirty="0">
                <a:latin typeface="Carlito"/>
                <a:cs typeface="Carlito"/>
              </a:rPr>
              <a:t>Provide </a:t>
            </a:r>
            <a:r>
              <a:rPr sz="2000" dirty="0">
                <a:latin typeface="Carlito"/>
                <a:cs typeface="Carlito"/>
              </a:rPr>
              <a:t>guided </a:t>
            </a:r>
            <a:r>
              <a:rPr sz="2000" spc="5" dirty="0">
                <a:latin typeface="Carlito"/>
                <a:cs typeface="Carlito"/>
              </a:rPr>
              <a:t>self-management</a:t>
            </a:r>
            <a:r>
              <a:rPr sz="2000" spc="-204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education</a:t>
            </a:r>
            <a:endParaRPr sz="2000">
              <a:latin typeface="Carlito"/>
              <a:cs typeface="Carlito"/>
            </a:endParaRPr>
          </a:p>
          <a:p>
            <a:pPr marL="895985" indent="-81978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895350" algn="l"/>
                <a:tab pos="895985" algn="l"/>
              </a:tabLst>
            </a:pPr>
            <a:r>
              <a:rPr sz="2000" spc="-35" dirty="0">
                <a:latin typeface="Carlito"/>
                <a:cs typeface="Carlito"/>
              </a:rPr>
              <a:t>Treat </a:t>
            </a:r>
            <a:r>
              <a:rPr sz="2000" dirty="0">
                <a:latin typeface="Carlito"/>
                <a:cs typeface="Carlito"/>
              </a:rPr>
              <a:t>modifiable risk </a:t>
            </a:r>
            <a:r>
              <a:rPr sz="2000" spc="-15" dirty="0">
                <a:latin typeface="Carlito"/>
                <a:cs typeface="Carlito"/>
              </a:rPr>
              <a:t>factors </a:t>
            </a:r>
            <a:r>
              <a:rPr sz="2000" spc="5" dirty="0">
                <a:latin typeface="Carlito"/>
                <a:cs typeface="Carlito"/>
              </a:rPr>
              <a:t>and</a:t>
            </a:r>
            <a:r>
              <a:rPr sz="2000" spc="-5" dirty="0">
                <a:latin typeface="Carlito"/>
                <a:cs typeface="Carlito"/>
              </a:rPr>
              <a:t> comorbidities</a:t>
            </a:r>
            <a:endParaRPr sz="2000">
              <a:latin typeface="Carlito"/>
              <a:cs typeface="Carlito"/>
            </a:endParaRPr>
          </a:p>
          <a:p>
            <a:pPr marL="895985" indent="-819785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895350" algn="l"/>
                <a:tab pos="895985" algn="l"/>
              </a:tabLst>
            </a:pPr>
            <a:r>
              <a:rPr sz="2000" spc="10" dirty="0">
                <a:latin typeface="Carlito"/>
                <a:cs typeface="Carlito"/>
              </a:rPr>
              <a:t>Advise </a:t>
            </a:r>
            <a:r>
              <a:rPr sz="2000" dirty="0">
                <a:latin typeface="Carlito"/>
                <a:cs typeface="Carlito"/>
              </a:rPr>
              <a:t>about </a:t>
            </a:r>
            <a:r>
              <a:rPr sz="2000" spc="-5" dirty="0">
                <a:latin typeface="Carlito"/>
                <a:cs typeface="Carlito"/>
              </a:rPr>
              <a:t>non-pharmacological </a:t>
            </a:r>
            <a:r>
              <a:rPr sz="2000" spc="-15" dirty="0">
                <a:latin typeface="Carlito"/>
                <a:cs typeface="Carlito"/>
              </a:rPr>
              <a:t>therapies </a:t>
            </a:r>
            <a:r>
              <a:rPr sz="2000" spc="5" dirty="0">
                <a:latin typeface="Carlito"/>
                <a:cs typeface="Carlito"/>
              </a:rPr>
              <a:t>and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strategies</a:t>
            </a:r>
            <a:endParaRPr sz="2000">
              <a:latin typeface="Carlito"/>
              <a:cs typeface="Carlito"/>
            </a:endParaRPr>
          </a:p>
          <a:p>
            <a:pPr marL="895985" indent="-819785">
              <a:lnSpc>
                <a:spcPts val="2290"/>
              </a:lnSpc>
              <a:spcBef>
                <a:spcPts val="825"/>
              </a:spcBef>
              <a:buFont typeface="Arial"/>
              <a:buChar char="•"/>
              <a:tabLst>
                <a:tab pos="895350" algn="l"/>
                <a:tab pos="895985" algn="l"/>
              </a:tabLst>
            </a:pPr>
            <a:r>
              <a:rPr sz="2000" spc="-5" dirty="0">
                <a:latin typeface="Carlito"/>
                <a:cs typeface="Carlito"/>
              </a:rPr>
              <a:t>Consider </a:t>
            </a:r>
            <a:r>
              <a:rPr sz="2000" dirty="0">
                <a:latin typeface="Carlito"/>
                <a:cs typeface="Carlito"/>
              </a:rPr>
              <a:t>stepping </a:t>
            </a:r>
            <a:r>
              <a:rPr sz="2000" spc="5" dirty="0">
                <a:latin typeface="Carlito"/>
                <a:cs typeface="Carlito"/>
              </a:rPr>
              <a:t>up </a:t>
            </a:r>
            <a:r>
              <a:rPr sz="2000" spc="-5" dirty="0">
                <a:latin typeface="Carlito"/>
                <a:cs typeface="Carlito"/>
              </a:rPr>
              <a:t>if </a:t>
            </a:r>
            <a:r>
              <a:rPr sz="2000" spc="15" dirty="0">
                <a:latin typeface="Carlito"/>
                <a:cs typeface="Carlito"/>
              </a:rPr>
              <a:t>… </a:t>
            </a:r>
            <a:r>
              <a:rPr sz="2000" spc="-10" dirty="0">
                <a:latin typeface="Carlito"/>
                <a:cs typeface="Carlito"/>
              </a:rPr>
              <a:t>uncontrolled </a:t>
            </a:r>
            <a:r>
              <a:rPr sz="2000" spc="10" dirty="0">
                <a:latin typeface="Carlito"/>
                <a:cs typeface="Carlito"/>
              </a:rPr>
              <a:t>symptoms, </a:t>
            </a:r>
            <a:r>
              <a:rPr sz="2000" spc="-5" dirty="0">
                <a:latin typeface="Carlito"/>
                <a:cs typeface="Carlito"/>
              </a:rPr>
              <a:t>exacerbations </a:t>
            </a:r>
            <a:r>
              <a:rPr sz="2000" dirty="0">
                <a:latin typeface="Carlito"/>
                <a:cs typeface="Carlito"/>
              </a:rPr>
              <a:t>or</a:t>
            </a:r>
            <a:r>
              <a:rPr sz="2000" spc="-320" dirty="0">
                <a:latin typeface="Carlito"/>
                <a:cs typeface="Carlito"/>
              </a:rPr>
              <a:t> </a:t>
            </a:r>
            <a:r>
              <a:rPr sz="2000" spc="5" dirty="0">
                <a:latin typeface="Carlito"/>
                <a:cs typeface="Carlito"/>
              </a:rPr>
              <a:t>risks,</a:t>
            </a:r>
            <a:endParaRPr sz="2000">
              <a:latin typeface="Carlito"/>
              <a:cs typeface="Carlito"/>
            </a:endParaRPr>
          </a:p>
          <a:p>
            <a:pPr marL="76200">
              <a:lnSpc>
                <a:spcPts val="2290"/>
              </a:lnSpc>
            </a:pPr>
            <a:r>
              <a:rPr sz="2000" dirty="0">
                <a:latin typeface="Carlito"/>
                <a:cs typeface="Carlito"/>
              </a:rPr>
              <a:t>but </a:t>
            </a:r>
            <a:r>
              <a:rPr sz="2000" spc="-15" dirty="0">
                <a:latin typeface="Carlito"/>
                <a:cs typeface="Carlito"/>
              </a:rPr>
              <a:t>check </a:t>
            </a:r>
            <a:r>
              <a:rPr sz="2000" spc="10" dirty="0">
                <a:latin typeface="Carlito"/>
                <a:cs typeface="Carlito"/>
              </a:rPr>
              <a:t>diagnosis, </a:t>
            </a:r>
            <a:r>
              <a:rPr sz="2000" spc="-5" dirty="0">
                <a:latin typeface="Carlito"/>
                <a:cs typeface="Carlito"/>
              </a:rPr>
              <a:t>inhaler technique </a:t>
            </a:r>
            <a:r>
              <a:rPr sz="2000" spc="5" dirty="0">
                <a:latin typeface="Carlito"/>
                <a:cs typeface="Carlito"/>
              </a:rPr>
              <a:t>and </a:t>
            </a:r>
            <a:r>
              <a:rPr sz="2000" spc="-10" dirty="0">
                <a:latin typeface="Carlito"/>
                <a:cs typeface="Carlito"/>
              </a:rPr>
              <a:t>adherence</a:t>
            </a:r>
            <a:r>
              <a:rPr sz="2000" spc="2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first</a:t>
            </a:r>
            <a:endParaRPr sz="2000">
              <a:latin typeface="Carlito"/>
              <a:cs typeface="Carlito"/>
            </a:endParaRPr>
          </a:p>
          <a:p>
            <a:pPr marL="76200" marR="55880">
              <a:lnSpc>
                <a:spcPts val="2180"/>
              </a:lnSpc>
              <a:spcBef>
                <a:spcPts val="1085"/>
              </a:spcBef>
              <a:buChar char="•"/>
              <a:tabLst>
                <a:tab pos="885825" algn="l"/>
                <a:tab pos="886460" algn="l"/>
              </a:tabLst>
            </a:pPr>
            <a:r>
              <a:rPr sz="2000" spc="-5" dirty="0">
                <a:latin typeface="Carlito"/>
                <a:cs typeface="Carlito"/>
              </a:rPr>
              <a:t>Consider </a:t>
            </a:r>
            <a:r>
              <a:rPr sz="2000" dirty="0">
                <a:latin typeface="Carlito"/>
                <a:cs typeface="Carlito"/>
              </a:rPr>
              <a:t>adding </a:t>
            </a:r>
            <a:r>
              <a:rPr sz="2000" spc="-5" dirty="0">
                <a:latin typeface="Carlito"/>
                <a:cs typeface="Carlito"/>
              </a:rPr>
              <a:t>SLIT </a:t>
            </a:r>
            <a:r>
              <a:rPr sz="2000" dirty="0">
                <a:latin typeface="Carlito"/>
                <a:cs typeface="Carlito"/>
              </a:rPr>
              <a:t>in adult </a:t>
            </a:r>
            <a:r>
              <a:rPr sz="2000" spc="5" dirty="0">
                <a:latin typeface="Carlito"/>
                <a:cs typeface="Carlito"/>
              </a:rPr>
              <a:t>HDM-sensitive </a:t>
            </a:r>
            <a:r>
              <a:rPr sz="2000" dirty="0">
                <a:latin typeface="Carlito"/>
                <a:cs typeface="Carlito"/>
              </a:rPr>
              <a:t>patients with </a:t>
            </a:r>
            <a:r>
              <a:rPr sz="2000" spc="-5" dirty="0">
                <a:latin typeface="Carlito"/>
                <a:cs typeface="Carlito"/>
              </a:rPr>
              <a:t>allergic </a:t>
            </a:r>
            <a:r>
              <a:rPr sz="2000" spc="-10" dirty="0">
                <a:latin typeface="Carlito"/>
                <a:cs typeface="Carlito"/>
              </a:rPr>
              <a:t>rhinitis </a:t>
            </a:r>
            <a:r>
              <a:rPr sz="2000" dirty="0">
                <a:latin typeface="Carlito"/>
                <a:cs typeface="Carlito"/>
              </a:rPr>
              <a:t>who </a:t>
            </a:r>
            <a:r>
              <a:rPr sz="2000" spc="5" dirty="0">
                <a:latin typeface="Carlito"/>
                <a:cs typeface="Carlito"/>
              </a:rPr>
              <a:t>have  </a:t>
            </a:r>
            <a:r>
              <a:rPr sz="2000" spc="-5" dirty="0">
                <a:latin typeface="Carlito"/>
                <a:cs typeface="Carlito"/>
              </a:rPr>
              <a:t>exacerbations </a:t>
            </a:r>
            <a:r>
              <a:rPr sz="2000" dirty="0">
                <a:latin typeface="Carlito"/>
                <a:cs typeface="Carlito"/>
              </a:rPr>
              <a:t>despite ICS treatment, </a:t>
            </a:r>
            <a:r>
              <a:rPr sz="2000" spc="-10" dirty="0">
                <a:latin typeface="Carlito"/>
                <a:cs typeface="Carlito"/>
              </a:rPr>
              <a:t>provided </a:t>
            </a:r>
            <a:r>
              <a:rPr sz="2000" spc="-20" dirty="0">
                <a:latin typeface="Carlito"/>
                <a:cs typeface="Carlito"/>
              </a:rPr>
              <a:t>FEV</a:t>
            </a:r>
            <a:r>
              <a:rPr sz="2025" spc="-30" baseline="-18518" dirty="0">
                <a:latin typeface="Carlito"/>
                <a:cs typeface="Carlito"/>
              </a:rPr>
              <a:t>1 </a:t>
            </a:r>
            <a:r>
              <a:rPr sz="2000" spc="-5" dirty="0">
                <a:latin typeface="Carlito"/>
                <a:cs typeface="Carlito"/>
              </a:rPr>
              <a:t>is </a:t>
            </a:r>
            <a:r>
              <a:rPr sz="2000" spc="25" dirty="0">
                <a:latin typeface="Carlito"/>
                <a:cs typeface="Carlito"/>
              </a:rPr>
              <a:t>70%</a:t>
            </a:r>
            <a:r>
              <a:rPr sz="2000" spc="-30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predicted</a:t>
            </a:r>
            <a:endParaRPr sz="2000">
              <a:latin typeface="Carlito"/>
              <a:cs typeface="Carlito"/>
            </a:endParaRPr>
          </a:p>
          <a:p>
            <a:pPr marL="895985" indent="-819785">
              <a:lnSpc>
                <a:spcPts val="2250"/>
              </a:lnSpc>
              <a:spcBef>
                <a:spcPts val="865"/>
              </a:spcBef>
              <a:buFont typeface="Arial"/>
              <a:buChar char="•"/>
              <a:tabLst>
                <a:tab pos="895350" algn="l"/>
                <a:tab pos="895985" algn="l"/>
              </a:tabLst>
            </a:pPr>
            <a:r>
              <a:rPr sz="2000" spc="-5" dirty="0">
                <a:latin typeface="Carlito"/>
                <a:cs typeface="Carlito"/>
              </a:rPr>
              <a:t>Consider </a:t>
            </a:r>
            <a:r>
              <a:rPr sz="2000" dirty="0">
                <a:latin typeface="Carlito"/>
                <a:cs typeface="Carlito"/>
              </a:rPr>
              <a:t>stepping down </a:t>
            </a:r>
            <a:r>
              <a:rPr sz="2000" spc="-5" dirty="0">
                <a:latin typeface="Carlito"/>
                <a:cs typeface="Carlito"/>
              </a:rPr>
              <a:t>if </a:t>
            </a:r>
            <a:r>
              <a:rPr sz="2000" spc="20" dirty="0">
                <a:latin typeface="Carlito"/>
                <a:cs typeface="Carlito"/>
              </a:rPr>
              <a:t>… </a:t>
            </a:r>
            <a:r>
              <a:rPr sz="2000" spc="15" dirty="0">
                <a:latin typeface="Carlito"/>
                <a:cs typeface="Carlito"/>
              </a:rPr>
              <a:t>symptoms </a:t>
            </a:r>
            <a:r>
              <a:rPr sz="2000" spc="-10" dirty="0">
                <a:latin typeface="Carlito"/>
                <a:cs typeface="Carlito"/>
              </a:rPr>
              <a:t>controlled </a:t>
            </a:r>
            <a:r>
              <a:rPr sz="2000" spc="-30" dirty="0">
                <a:latin typeface="Carlito"/>
                <a:cs typeface="Carlito"/>
              </a:rPr>
              <a:t>for </a:t>
            </a:r>
            <a:r>
              <a:rPr sz="2000" spc="15" dirty="0">
                <a:latin typeface="Carlito"/>
                <a:cs typeface="Carlito"/>
              </a:rPr>
              <a:t>3</a:t>
            </a:r>
            <a:r>
              <a:rPr sz="2000" spc="-254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months</a:t>
            </a:r>
            <a:endParaRPr sz="2000">
              <a:latin typeface="Carlito"/>
              <a:cs typeface="Carlito"/>
            </a:endParaRPr>
          </a:p>
          <a:p>
            <a:pPr marL="76200">
              <a:lnSpc>
                <a:spcPts val="2250"/>
              </a:lnSpc>
            </a:pPr>
            <a:r>
              <a:rPr sz="2000" spc="10" dirty="0">
                <a:latin typeface="Carlito"/>
                <a:cs typeface="Carlito"/>
              </a:rPr>
              <a:t>+ </a:t>
            </a:r>
            <a:r>
              <a:rPr sz="2000" dirty="0">
                <a:latin typeface="Carlito"/>
                <a:cs typeface="Carlito"/>
              </a:rPr>
              <a:t>low risk </a:t>
            </a:r>
            <a:r>
              <a:rPr sz="2000" spc="-30" dirty="0">
                <a:latin typeface="Carlito"/>
                <a:cs typeface="Carlito"/>
              </a:rPr>
              <a:t>for </a:t>
            </a:r>
            <a:r>
              <a:rPr sz="2000" dirty="0">
                <a:latin typeface="Carlito"/>
                <a:cs typeface="Carlito"/>
              </a:rPr>
              <a:t>exacerbations. Ceasing ICS </a:t>
            </a:r>
            <a:r>
              <a:rPr sz="2000" spc="-5" dirty="0">
                <a:latin typeface="Carlito"/>
                <a:cs typeface="Carlito"/>
              </a:rPr>
              <a:t>is </a:t>
            </a:r>
            <a:r>
              <a:rPr sz="2000" dirty="0">
                <a:latin typeface="Carlito"/>
                <a:cs typeface="Carlito"/>
              </a:rPr>
              <a:t>not</a:t>
            </a:r>
            <a:r>
              <a:rPr sz="2000" spc="-8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advised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735" y="915288"/>
            <a:ext cx="168910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65" dirty="0"/>
              <a:t>Step-</a:t>
            </a:r>
            <a:r>
              <a:rPr spc="-825" dirty="0"/>
              <a:t> </a:t>
            </a:r>
            <a:r>
              <a:rPr spc="-85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0294" y="2674556"/>
            <a:ext cx="10073640" cy="1736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7950" indent="-95250">
              <a:lnSpc>
                <a:spcPct val="100000"/>
              </a:lnSpc>
              <a:spcBef>
                <a:spcPts val="125"/>
              </a:spcBef>
              <a:buClr>
                <a:srgbClr val="9DBEBD"/>
              </a:buClr>
              <a:buSzPct val="95000"/>
              <a:buFont typeface="Arial"/>
              <a:buChar char="•"/>
              <a:tabLst>
                <a:tab pos="107950" algn="l"/>
              </a:tabLst>
            </a:pPr>
            <a:r>
              <a:rPr sz="2000" b="1" spc="10" dirty="0">
                <a:latin typeface="Carlito"/>
                <a:cs typeface="Carlito"/>
              </a:rPr>
              <a:t>Preferred</a:t>
            </a:r>
            <a:r>
              <a:rPr sz="2000" b="1" spc="-190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controller-As</a:t>
            </a:r>
            <a:r>
              <a:rPr sz="2000" b="1" spc="-140" dirty="0">
                <a:latin typeface="Carlito"/>
                <a:cs typeface="Carlito"/>
              </a:rPr>
              <a:t> </a:t>
            </a:r>
            <a:r>
              <a:rPr sz="2000" b="1" spc="10" dirty="0">
                <a:latin typeface="Carlito"/>
                <a:cs typeface="Carlito"/>
              </a:rPr>
              <a:t>needed</a:t>
            </a:r>
            <a:r>
              <a:rPr sz="2000" b="1" spc="-190" dirty="0">
                <a:latin typeface="Carlito"/>
                <a:cs typeface="Carlito"/>
              </a:rPr>
              <a:t> </a:t>
            </a:r>
            <a:r>
              <a:rPr sz="2000" b="1" spc="30" dirty="0">
                <a:latin typeface="Carlito"/>
                <a:cs typeface="Carlito"/>
              </a:rPr>
              <a:t>low</a:t>
            </a:r>
            <a:r>
              <a:rPr sz="2000" b="1" spc="-90" dirty="0">
                <a:latin typeface="Carlito"/>
                <a:cs typeface="Carlito"/>
              </a:rPr>
              <a:t> </a:t>
            </a:r>
            <a:r>
              <a:rPr sz="2000" b="1" spc="10" dirty="0">
                <a:latin typeface="Carlito"/>
                <a:cs typeface="Carlito"/>
              </a:rPr>
              <a:t>dose</a:t>
            </a:r>
            <a:r>
              <a:rPr sz="2000" b="1" spc="-50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ICS-Formoterol(off-label)</a:t>
            </a:r>
            <a:endParaRPr sz="2000">
              <a:latin typeface="Carlito"/>
              <a:cs typeface="Carlito"/>
            </a:endParaRPr>
          </a:p>
          <a:p>
            <a:pPr marL="107950" marR="5080" indent="-95250">
              <a:lnSpc>
                <a:spcPct val="200300"/>
              </a:lnSpc>
              <a:spcBef>
                <a:spcPts val="1425"/>
              </a:spcBef>
              <a:buClr>
                <a:srgbClr val="9DBEBD"/>
              </a:buClr>
              <a:buSzPct val="95000"/>
              <a:buFont typeface="Arial"/>
              <a:buChar char="•"/>
              <a:tabLst>
                <a:tab pos="107950" algn="l"/>
              </a:tabLst>
            </a:pPr>
            <a:r>
              <a:rPr sz="2000" spc="5" dirty="0">
                <a:latin typeface="Carlito"/>
                <a:cs typeface="Carlito"/>
              </a:rPr>
              <a:t>Recommendations</a:t>
            </a:r>
            <a:r>
              <a:rPr sz="2000" spc="-12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are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spc="-30" dirty="0">
                <a:latin typeface="Carlito"/>
                <a:cs typeface="Carlito"/>
              </a:rPr>
              <a:t>for</a:t>
            </a:r>
            <a:r>
              <a:rPr sz="2000" spc="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patients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with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spc="15" dirty="0">
                <a:latin typeface="Carlito"/>
                <a:cs typeface="Carlito"/>
              </a:rPr>
              <a:t>symptoms</a:t>
            </a:r>
            <a:r>
              <a:rPr sz="2000" spc="-150" dirty="0">
                <a:latin typeface="Carlito"/>
                <a:cs typeface="Carlito"/>
              </a:rPr>
              <a:t> </a:t>
            </a:r>
            <a:r>
              <a:rPr sz="2000" b="1" spc="25" dirty="0">
                <a:latin typeface="Carlito"/>
                <a:cs typeface="Carlito"/>
              </a:rPr>
              <a:t>less</a:t>
            </a:r>
            <a:r>
              <a:rPr sz="2000" b="1" spc="-135" dirty="0">
                <a:latin typeface="Carlito"/>
                <a:cs typeface="Carlito"/>
              </a:rPr>
              <a:t> </a:t>
            </a:r>
            <a:r>
              <a:rPr sz="2000" b="1" spc="-15" dirty="0">
                <a:latin typeface="Carlito"/>
                <a:cs typeface="Carlito"/>
              </a:rPr>
              <a:t>than</a:t>
            </a:r>
            <a:r>
              <a:rPr sz="2000" b="1" spc="-3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twice</a:t>
            </a:r>
            <a:r>
              <a:rPr sz="2000" b="1" spc="30" dirty="0">
                <a:latin typeface="Carlito"/>
                <a:cs typeface="Carlito"/>
              </a:rPr>
              <a:t> </a:t>
            </a:r>
            <a:r>
              <a:rPr sz="2000" b="1" spc="10" dirty="0">
                <a:latin typeface="Carlito"/>
                <a:cs typeface="Carlito"/>
              </a:rPr>
              <a:t>a</a:t>
            </a:r>
            <a:r>
              <a:rPr sz="2000" b="1" spc="-20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month</a:t>
            </a:r>
            <a:r>
              <a:rPr sz="2000" b="1" spc="-125" dirty="0">
                <a:latin typeface="Carlito"/>
                <a:cs typeface="Carlito"/>
              </a:rPr>
              <a:t> </a:t>
            </a:r>
            <a:r>
              <a:rPr sz="2000" spc="5" dirty="0">
                <a:latin typeface="Carlito"/>
                <a:cs typeface="Carlito"/>
              </a:rPr>
              <a:t>and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spc="5" dirty="0">
                <a:latin typeface="Carlito"/>
                <a:cs typeface="Carlito"/>
              </a:rPr>
              <a:t>no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exacerbation  </a:t>
            </a:r>
            <a:r>
              <a:rPr sz="2000" dirty="0">
                <a:latin typeface="Carlito"/>
                <a:cs typeface="Carlito"/>
              </a:rPr>
              <a:t>risk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factors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735" y="781430"/>
            <a:ext cx="263461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210" dirty="0">
                <a:solidFill>
                  <a:srgbClr val="FF0000"/>
                </a:solidFill>
              </a:rPr>
              <a:t>Risk</a:t>
            </a:r>
            <a:r>
              <a:rPr sz="3600" spc="-490" dirty="0">
                <a:solidFill>
                  <a:srgbClr val="FF0000"/>
                </a:solidFill>
              </a:rPr>
              <a:t> </a:t>
            </a:r>
            <a:r>
              <a:rPr sz="3600" spc="-260" dirty="0">
                <a:solidFill>
                  <a:srgbClr val="FF0000"/>
                </a:solidFill>
              </a:rPr>
              <a:t>factors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5064" y="1971103"/>
            <a:ext cx="3101340" cy="3411854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2000" spc="5" dirty="0">
                <a:solidFill>
                  <a:srgbClr val="002060"/>
                </a:solidFill>
                <a:latin typeface="Carlito"/>
                <a:cs typeface="Carlito"/>
              </a:rPr>
              <a:t>ENDOGENOUS </a:t>
            </a:r>
            <a:r>
              <a:rPr sz="2000" spc="-15" dirty="0">
                <a:solidFill>
                  <a:srgbClr val="002060"/>
                </a:solidFill>
                <a:latin typeface="Carlito"/>
                <a:cs typeface="Carlito"/>
              </a:rPr>
              <a:t>FACTORS</a:t>
            </a:r>
            <a:r>
              <a:rPr sz="2000" spc="-23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.</a:t>
            </a:r>
            <a:endParaRPr sz="2000" dirty="0">
              <a:latin typeface="Carlito"/>
              <a:cs typeface="Carlito"/>
            </a:endParaRPr>
          </a:p>
          <a:p>
            <a:pPr marL="12700" marR="678815">
              <a:lnSpc>
                <a:spcPct val="137600"/>
              </a:lnSpc>
              <a:spcBef>
                <a:spcPts val="75"/>
              </a:spcBef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Genetic predisposition.  </a:t>
            </a:r>
            <a:r>
              <a:rPr sz="2000" spc="-35" dirty="0">
                <a:solidFill>
                  <a:srgbClr val="404040"/>
                </a:solidFill>
                <a:latin typeface="Carlito"/>
                <a:cs typeface="Carlito"/>
              </a:rPr>
              <a:t>Atopy.</a:t>
            </a:r>
            <a:endParaRPr sz="2000" dirty="0">
              <a:latin typeface="Carlito"/>
              <a:cs typeface="Carlito"/>
            </a:endParaRPr>
          </a:p>
          <a:p>
            <a:pPr marL="12700" marR="5080">
              <a:lnSpc>
                <a:spcPts val="3379"/>
              </a:lnSpc>
              <a:spcBef>
                <a:spcPts val="204"/>
              </a:spcBef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Airway</a:t>
            </a:r>
            <a:r>
              <a:rPr sz="2000" spc="-9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hyper-responsiveness.  Gender</a:t>
            </a:r>
            <a:r>
              <a:rPr sz="2000" spc="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.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Ethnicity.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Obesity.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Early 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viral</a:t>
            </a:r>
            <a:r>
              <a:rPr sz="2000" spc="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infections.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275" y="9525"/>
            <a:ext cx="11001375" cy="6343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735" y="915288"/>
            <a:ext cx="158369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4" dirty="0"/>
              <a:t>S</a:t>
            </a:r>
            <a:r>
              <a:rPr spc="-290" dirty="0"/>
              <a:t>t</a:t>
            </a:r>
            <a:r>
              <a:rPr spc="-295" dirty="0"/>
              <a:t>e</a:t>
            </a:r>
            <a:r>
              <a:rPr spc="-200" dirty="0"/>
              <a:t>p</a:t>
            </a:r>
            <a:r>
              <a:rPr spc="-420" dirty="0"/>
              <a:t>-</a:t>
            </a:r>
            <a:r>
              <a:rPr spc="-85"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0294" y="1972373"/>
            <a:ext cx="4598670" cy="16027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25"/>
              </a:spcBef>
            </a:pPr>
            <a:r>
              <a:rPr sz="2000" spc="-25" dirty="0">
                <a:solidFill>
                  <a:srgbClr val="404040"/>
                </a:solidFill>
                <a:latin typeface="Carlito"/>
                <a:cs typeface="Carlito"/>
              </a:rPr>
              <a:t>Two preferred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controller</a:t>
            </a:r>
            <a:r>
              <a:rPr sz="2000" spc="1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options: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Daily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low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dose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ICS with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as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needed</a:t>
            </a:r>
            <a:r>
              <a:rPr sz="2000" spc="-19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SABA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DBEBD"/>
              </a:buClr>
              <a:buFont typeface="Carlito"/>
              <a:buAutoNum type="arabicPeriod"/>
            </a:pPr>
            <a:endParaRPr sz="205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As-needed low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dose</a:t>
            </a:r>
            <a:r>
              <a:rPr sz="2000" spc="-10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ICS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6675" y="989647"/>
            <a:ext cx="9617075" cy="47605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5" dirty="0">
                <a:latin typeface="Carlito"/>
                <a:cs typeface="Carlito"/>
              </a:rPr>
              <a:t>Other </a:t>
            </a:r>
            <a:r>
              <a:rPr sz="2000" b="1" spc="15" dirty="0">
                <a:latin typeface="Carlito"/>
                <a:cs typeface="Carlito"/>
              </a:rPr>
              <a:t>Controller</a:t>
            </a:r>
            <a:r>
              <a:rPr sz="2000" b="1" spc="-175" dirty="0">
                <a:latin typeface="Carlito"/>
                <a:cs typeface="Carlito"/>
              </a:rPr>
              <a:t> </a:t>
            </a:r>
            <a:r>
              <a:rPr sz="2000" b="1" spc="10" dirty="0">
                <a:latin typeface="Carlito"/>
                <a:cs typeface="Carlito"/>
              </a:rPr>
              <a:t>options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: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Carlito"/>
              <a:cs typeface="Carlito"/>
            </a:endParaRPr>
          </a:p>
          <a:p>
            <a:pPr marL="214629" indent="-202565">
              <a:lnSpc>
                <a:spcPct val="100000"/>
              </a:lnSpc>
              <a:buSzPct val="95000"/>
              <a:buAutoNum type="arabicPeriod"/>
              <a:tabLst>
                <a:tab pos="215265" algn="l"/>
              </a:tabLst>
            </a:pPr>
            <a:r>
              <a:rPr sz="2000" b="1" spc="15" dirty="0">
                <a:latin typeface="Carlito"/>
                <a:cs typeface="Carlito"/>
              </a:rPr>
              <a:t>Low</a:t>
            </a:r>
            <a:r>
              <a:rPr sz="2000" b="1" spc="-95" dirty="0">
                <a:latin typeface="Carlito"/>
                <a:cs typeface="Carlito"/>
              </a:rPr>
              <a:t> </a:t>
            </a:r>
            <a:r>
              <a:rPr sz="2000" b="1" spc="10" dirty="0">
                <a:latin typeface="Carlito"/>
                <a:cs typeface="Carlito"/>
              </a:rPr>
              <a:t>dose</a:t>
            </a:r>
            <a:r>
              <a:rPr sz="2000" b="1" spc="-55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ICS</a:t>
            </a:r>
            <a:r>
              <a:rPr sz="2000" b="1" spc="10" dirty="0">
                <a:latin typeface="Carlito"/>
                <a:cs typeface="Carlito"/>
              </a:rPr>
              <a:t> whenever</a:t>
            </a:r>
            <a:r>
              <a:rPr sz="2000" b="1" spc="-130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SABA</a:t>
            </a:r>
            <a:r>
              <a:rPr sz="2000" b="1" spc="-110" dirty="0">
                <a:latin typeface="Carlito"/>
                <a:cs typeface="Carlito"/>
              </a:rPr>
              <a:t> </a:t>
            </a:r>
            <a:r>
              <a:rPr sz="2000" b="1" spc="20" dirty="0">
                <a:latin typeface="Carlito"/>
                <a:cs typeface="Carlito"/>
              </a:rPr>
              <a:t>is</a:t>
            </a:r>
            <a:r>
              <a:rPr sz="2000" b="1" spc="-65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taken</a:t>
            </a:r>
            <a:endParaRPr sz="2000">
              <a:latin typeface="Carlito"/>
              <a:cs typeface="Carlito"/>
            </a:endParaRPr>
          </a:p>
          <a:p>
            <a:pPr marL="298450" lvl="1" indent="-180975">
              <a:lnSpc>
                <a:spcPct val="100000"/>
              </a:lnSpc>
              <a:spcBef>
                <a:spcPts val="1585"/>
              </a:spcBef>
              <a:buClr>
                <a:srgbClr val="9DBEBD"/>
              </a:buClr>
              <a:buChar char="◦"/>
              <a:tabLst>
                <a:tab pos="298450" algn="l"/>
              </a:tabLst>
            </a:pPr>
            <a:r>
              <a:rPr sz="2000" spc="-70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prevent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severe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exacerbations</a:t>
            </a:r>
            <a:endParaRPr sz="2000">
              <a:latin typeface="Carlito"/>
              <a:cs typeface="Carlito"/>
            </a:endParaRPr>
          </a:p>
          <a:p>
            <a:pPr marL="298450" marR="5080" lvl="1" indent="-180975">
              <a:lnSpc>
                <a:spcPct val="150200"/>
              </a:lnSpc>
              <a:spcBef>
                <a:spcPts val="600"/>
              </a:spcBef>
              <a:buClr>
                <a:srgbClr val="9DBEBD"/>
              </a:buClr>
              <a:buChar char="◦"/>
              <a:tabLst>
                <a:tab pos="298450" algn="l"/>
              </a:tabLst>
            </a:pP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Lower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importance given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small 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differences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symptom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control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 the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inconvenience</a:t>
            </a:r>
            <a:r>
              <a:rPr sz="2000" spc="-229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of 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needing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carry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two</a:t>
            </a:r>
            <a:r>
              <a:rPr sz="2000" spc="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inhalers</a:t>
            </a:r>
            <a:endParaRPr sz="2000">
              <a:latin typeface="Carlito"/>
              <a:cs typeface="Carlito"/>
            </a:endParaRPr>
          </a:p>
          <a:p>
            <a:pPr marL="298450" marR="447675" lvl="1" indent="-180975">
              <a:lnSpc>
                <a:spcPct val="150200"/>
              </a:lnSpc>
              <a:spcBef>
                <a:spcPts val="600"/>
              </a:spcBef>
              <a:buClr>
                <a:srgbClr val="9DBEBD"/>
              </a:buClr>
              <a:buChar char="◦"/>
              <a:tabLst>
                <a:tab pos="298450" algn="l"/>
              </a:tabLst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Combination ICS-SABA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inhalers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are available in 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some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countries,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but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approved only</a:t>
            </a:r>
            <a:r>
              <a:rPr sz="2000" spc="1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Carlito"/>
                <a:cs typeface="Carlito"/>
              </a:rPr>
              <a:t>for 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maintenance</a:t>
            </a:r>
            <a:r>
              <a:rPr sz="2000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use</a:t>
            </a:r>
            <a:endParaRPr sz="2000">
              <a:latin typeface="Carlito"/>
              <a:cs typeface="Carlito"/>
            </a:endParaRPr>
          </a:p>
          <a:p>
            <a:pPr marL="355600" marR="5819140" indent="-286385">
              <a:lnSpc>
                <a:spcPct val="209700"/>
              </a:lnSpc>
              <a:spcBef>
                <a:spcPts val="150"/>
              </a:spcBef>
            </a:pP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2. </a:t>
            </a:r>
            <a:r>
              <a:rPr sz="2000" b="1" dirty="0">
                <a:latin typeface="Carlito"/>
                <a:cs typeface="Carlito"/>
              </a:rPr>
              <a:t>Leukotriene </a:t>
            </a:r>
            <a:r>
              <a:rPr sz="2000" b="1" spc="10" dirty="0">
                <a:latin typeface="Carlito"/>
                <a:cs typeface="Carlito"/>
              </a:rPr>
              <a:t>receptor</a:t>
            </a:r>
            <a:r>
              <a:rPr sz="2000" b="1" spc="-34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antagonist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:  less 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effective </a:t>
            </a:r>
            <a:r>
              <a:rPr sz="2000" spc="-30" dirty="0">
                <a:solidFill>
                  <a:srgbClr val="404040"/>
                </a:solidFill>
                <a:latin typeface="Carlito"/>
                <a:cs typeface="Carlito"/>
              </a:rPr>
              <a:t>for</a:t>
            </a:r>
            <a:r>
              <a:rPr sz="2000" spc="10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exacerbation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735" y="915288"/>
            <a:ext cx="166433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4" dirty="0"/>
              <a:t>Step</a:t>
            </a:r>
            <a:r>
              <a:rPr spc="-785" dirty="0"/>
              <a:t> </a:t>
            </a:r>
            <a:r>
              <a:rPr spc="-310" dirty="0"/>
              <a:t>3: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07950" indent="-95250">
              <a:lnSpc>
                <a:spcPct val="100000"/>
              </a:lnSpc>
              <a:spcBef>
                <a:spcPts val="1300"/>
              </a:spcBef>
              <a:buClr>
                <a:srgbClr val="9DBEBD"/>
              </a:buClr>
              <a:buSzPct val="95000"/>
              <a:buFont typeface="Arial"/>
              <a:buChar char="•"/>
              <a:tabLst>
                <a:tab pos="107950" algn="l"/>
              </a:tabLst>
            </a:pPr>
            <a:r>
              <a:rPr spc="-5" dirty="0"/>
              <a:t>Step </a:t>
            </a:r>
            <a:r>
              <a:rPr spc="10" dirty="0"/>
              <a:t>3 </a:t>
            </a:r>
            <a:r>
              <a:rPr dirty="0"/>
              <a:t>unchanged </a:t>
            </a:r>
            <a:r>
              <a:rPr spc="-5" dirty="0"/>
              <a:t>from</a:t>
            </a:r>
            <a:r>
              <a:rPr spc="-70" dirty="0"/>
              <a:t> </a:t>
            </a:r>
            <a:r>
              <a:rPr spc="25" dirty="0"/>
              <a:t>2018.</a:t>
            </a:r>
          </a:p>
          <a:p>
            <a:pPr marL="107950">
              <a:lnSpc>
                <a:spcPct val="100000"/>
              </a:lnSpc>
              <a:spcBef>
                <a:spcPts val="1205"/>
              </a:spcBef>
            </a:pPr>
            <a:r>
              <a:rPr b="1" dirty="0">
                <a:solidFill>
                  <a:srgbClr val="000000"/>
                </a:solidFill>
                <a:latin typeface="Carlito"/>
                <a:cs typeface="Carlito"/>
              </a:rPr>
              <a:t>Other</a:t>
            </a:r>
            <a:r>
              <a:rPr b="1" spc="-5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b="1" spc="20" dirty="0">
                <a:solidFill>
                  <a:srgbClr val="000000"/>
                </a:solidFill>
                <a:latin typeface="Carlito"/>
                <a:cs typeface="Carlito"/>
              </a:rPr>
              <a:t>controller:</a:t>
            </a:r>
          </a:p>
          <a:p>
            <a:pPr marL="469900" indent="-457834">
              <a:lnSpc>
                <a:spcPct val="100000"/>
              </a:lnSpc>
              <a:spcBef>
                <a:spcPts val="1130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dirty="0">
                <a:solidFill>
                  <a:srgbClr val="000000"/>
                </a:solidFill>
              </a:rPr>
              <a:t>Medium </a:t>
            </a:r>
            <a:r>
              <a:rPr spc="10" dirty="0">
                <a:solidFill>
                  <a:srgbClr val="000000"/>
                </a:solidFill>
              </a:rPr>
              <a:t>dose</a:t>
            </a:r>
            <a:r>
              <a:rPr spc="-9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ICS</a:t>
            </a:r>
          </a:p>
          <a:p>
            <a:pPr marL="469900" indent="-457834">
              <a:lnSpc>
                <a:spcPct val="100000"/>
              </a:lnSpc>
              <a:spcBef>
                <a:spcPts val="1205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pc="-5" dirty="0">
                <a:solidFill>
                  <a:srgbClr val="000000"/>
                </a:solidFill>
              </a:rPr>
              <a:t>Low </a:t>
            </a:r>
            <a:r>
              <a:rPr spc="10" dirty="0">
                <a:solidFill>
                  <a:srgbClr val="000000"/>
                </a:solidFill>
              </a:rPr>
              <a:t>dose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ICS+LTRA</a:t>
            </a: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pc="5" dirty="0">
                <a:solidFill>
                  <a:srgbClr val="000000"/>
                </a:solidFill>
              </a:rPr>
              <a:t>Adult </a:t>
            </a:r>
            <a:r>
              <a:rPr dirty="0">
                <a:solidFill>
                  <a:srgbClr val="000000"/>
                </a:solidFill>
              </a:rPr>
              <a:t>patients with </a:t>
            </a:r>
            <a:r>
              <a:rPr spc="-10" dirty="0">
                <a:solidFill>
                  <a:srgbClr val="000000"/>
                </a:solidFill>
              </a:rPr>
              <a:t>rhinitis </a:t>
            </a:r>
            <a:r>
              <a:rPr spc="10" dirty="0">
                <a:solidFill>
                  <a:srgbClr val="000000"/>
                </a:solidFill>
              </a:rPr>
              <a:t>+ </a:t>
            </a:r>
            <a:r>
              <a:rPr spc="-5" dirty="0">
                <a:solidFill>
                  <a:srgbClr val="000000"/>
                </a:solidFill>
              </a:rPr>
              <a:t>allergic </a:t>
            </a:r>
            <a:r>
              <a:rPr spc="10" dirty="0">
                <a:solidFill>
                  <a:srgbClr val="000000"/>
                </a:solidFill>
              </a:rPr>
              <a:t>to </a:t>
            </a:r>
            <a:r>
              <a:rPr spc="5" dirty="0">
                <a:solidFill>
                  <a:srgbClr val="000000"/>
                </a:solidFill>
              </a:rPr>
              <a:t>house </a:t>
            </a:r>
            <a:r>
              <a:rPr spc="10" dirty="0">
                <a:solidFill>
                  <a:srgbClr val="000000"/>
                </a:solidFill>
              </a:rPr>
              <a:t>dust mite- </a:t>
            </a:r>
            <a:r>
              <a:rPr spc="-5" dirty="0">
                <a:solidFill>
                  <a:srgbClr val="000000"/>
                </a:solidFill>
              </a:rPr>
              <a:t>consider SLIT (if </a:t>
            </a:r>
            <a:r>
              <a:rPr spc="-10" dirty="0">
                <a:solidFill>
                  <a:srgbClr val="000000"/>
                </a:solidFill>
              </a:rPr>
              <a:t>predicted</a:t>
            </a:r>
            <a:r>
              <a:rPr spc="-1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FeV1&gt;70%)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5544" y="1838642"/>
            <a:ext cx="222123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10" dirty="0">
                <a:latin typeface="Carlito"/>
                <a:cs typeface="Carlito"/>
              </a:rPr>
              <a:t>Preferred</a:t>
            </a:r>
            <a:r>
              <a:rPr sz="2000" b="1" spc="-215" dirty="0">
                <a:latin typeface="Carlito"/>
                <a:cs typeface="Carlito"/>
              </a:rPr>
              <a:t> </a:t>
            </a:r>
            <a:r>
              <a:rPr sz="2000" b="1" spc="10" dirty="0">
                <a:latin typeface="Carlito"/>
                <a:cs typeface="Carlito"/>
              </a:rPr>
              <a:t>controller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-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0294" y="2138108"/>
            <a:ext cx="226695" cy="94106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spc="30" dirty="0">
                <a:solidFill>
                  <a:srgbClr val="9DBEBD"/>
                </a:solidFill>
                <a:latin typeface="Carlito"/>
                <a:cs typeface="Carlito"/>
              </a:rPr>
              <a:t>1.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spc="30" dirty="0">
                <a:solidFill>
                  <a:srgbClr val="9DBEBD"/>
                </a:solidFill>
                <a:latin typeface="Carlito"/>
                <a:cs typeface="Carlito"/>
              </a:rPr>
              <a:t>2.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7749" y="2138108"/>
            <a:ext cx="6164580" cy="941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200"/>
              </a:lnSpc>
              <a:spcBef>
                <a:spcPts val="95"/>
              </a:spcBef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low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dose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ICS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–LABA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maintenance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plus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as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needed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SABA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,or 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low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dose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ICS-Formoterol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maintenance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reliever</a:t>
            </a:r>
            <a:r>
              <a:rPr sz="2000" spc="-7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therapy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735" y="915288"/>
            <a:ext cx="166433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4" dirty="0"/>
              <a:t>Step</a:t>
            </a:r>
            <a:r>
              <a:rPr spc="-785" dirty="0"/>
              <a:t> </a:t>
            </a:r>
            <a:r>
              <a:rPr spc="-310" dirty="0"/>
              <a:t>4: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0294" y="1699323"/>
            <a:ext cx="8772525" cy="3192145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225"/>
              </a:spcBef>
            </a:pPr>
            <a:r>
              <a:rPr sz="2000" b="1" spc="10" dirty="0">
                <a:latin typeface="Carlito"/>
                <a:cs typeface="Carlito"/>
              </a:rPr>
              <a:t>Preferred controller</a:t>
            </a:r>
            <a:r>
              <a:rPr sz="2000" b="1" spc="-330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:</a:t>
            </a:r>
            <a:endParaRPr sz="20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130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low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dose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ICS-Formoterol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as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maintenance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reliever</a:t>
            </a:r>
            <a:r>
              <a:rPr sz="2000" spc="-1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therapy</a:t>
            </a:r>
            <a:endParaRPr sz="20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205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Medium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dose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ICS-LABA maintenance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plus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as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needed</a:t>
            </a:r>
            <a:r>
              <a:rPr sz="2000" spc="-1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SABA</a:t>
            </a:r>
            <a:endParaRPr sz="2000">
              <a:latin typeface="Carlito"/>
              <a:cs typeface="Carlito"/>
            </a:endParaRPr>
          </a:p>
          <a:p>
            <a:pPr marL="69850">
              <a:lnSpc>
                <a:spcPct val="100000"/>
              </a:lnSpc>
              <a:spcBef>
                <a:spcPts val="1130"/>
              </a:spcBef>
            </a:pPr>
            <a:r>
              <a:rPr sz="2000" b="1" dirty="0">
                <a:latin typeface="Carlito"/>
                <a:cs typeface="Carlito"/>
              </a:rPr>
              <a:t>Other</a:t>
            </a:r>
            <a:r>
              <a:rPr sz="2000" b="1" spc="-55" dirty="0">
                <a:latin typeface="Carlito"/>
                <a:cs typeface="Carlito"/>
              </a:rPr>
              <a:t> </a:t>
            </a:r>
            <a:r>
              <a:rPr sz="2000" b="1" spc="20" dirty="0">
                <a:latin typeface="Carlito"/>
                <a:cs typeface="Carlito"/>
              </a:rPr>
              <a:t>controller:</a:t>
            </a:r>
            <a:endParaRPr sz="20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205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spc="15" dirty="0">
                <a:latin typeface="Carlito"/>
                <a:cs typeface="Carlito"/>
              </a:rPr>
              <a:t>Add </a:t>
            </a:r>
            <a:r>
              <a:rPr sz="2000" dirty="0">
                <a:latin typeface="Carlito"/>
                <a:cs typeface="Carlito"/>
              </a:rPr>
              <a:t>on </a:t>
            </a:r>
            <a:r>
              <a:rPr sz="2000" spc="-5" dirty="0">
                <a:latin typeface="Carlito"/>
                <a:cs typeface="Carlito"/>
              </a:rPr>
              <a:t>tiotropium </a:t>
            </a:r>
            <a:r>
              <a:rPr sz="2000" spc="5" dirty="0">
                <a:latin typeface="Carlito"/>
                <a:cs typeface="Carlito"/>
              </a:rPr>
              <a:t>by </a:t>
            </a:r>
            <a:r>
              <a:rPr sz="2000" spc="20" dirty="0">
                <a:latin typeface="Carlito"/>
                <a:cs typeface="Carlito"/>
              </a:rPr>
              <a:t>mist </a:t>
            </a:r>
            <a:r>
              <a:rPr sz="2000" spc="-5" dirty="0">
                <a:latin typeface="Carlito"/>
                <a:cs typeface="Carlito"/>
              </a:rPr>
              <a:t>inhaler </a:t>
            </a:r>
            <a:r>
              <a:rPr sz="2000" spc="-30" dirty="0">
                <a:latin typeface="Carlito"/>
                <a:cs typeface="Carlito"/>
              </a:rPr>
              <a:t>for </a:t>
            </a:r>
            <a:r>
              <a:rPr sz="2000" dirty="0">
                <a:latin typeface="Carlito"/>
                <a:cs typeface="Carlito"/>
              </a:rPr>
              <a:t>patients </a:t>
            </a:r>
            <a:r>
              <a:rPr sz="2000" spc="10" dirty="0">
                <a:latin typeface="Carlito"/>
                <a:cs typeface="Carlito"/>
              </a:rPr>
              <a:t>&gt; 6 </a:t>
            </a:r>
            <a:r>
              <a:rPr sz="2000" spc="-10" dirty="0">
                <a:latin typeface="Carlito"/>
                <a:cs typeface="Carlito"/>
              </a:rPr>
              <a:t>years </a:t>
            </a:r>
            <a:r>
              <a:rPr sz="2000" dirty="0">
                <a:latin typeface="Carlito"/>
                <a:cs typeface="Carlito"/>
              </a:rPr>
              <a:t>with </a:t>
            </a:r>
            <a:r>
              <a:rPr sz="2000" spc="10" dirty="0">
                <a:latin typeface="Carlito"/>
                <a:cs typeface="Carlito"/>
              </a:rPr>
              <a:t>a </a:t>
            </a:r>
            <a:r>
              <a:rPr sz="2000" spc="5" dirty="0">
                <a:latin typeface="Carlito"/>
                <a:cs typeface="Carlito"/>
              </a:rPr>
              <a:t>H/O</a:t>
            </a:r>
            <a:r>
              <a:rPr sz="2000" spc="-30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exacerbation</a:t>
            </a:r>
            <a:endParaRPr sz="2000">
              <a:latin typeface="Carlito"/>
              <a:cs typeface="Carlito"/>
            </a:endParaRPr>
          </a:p>
          <a:p>
            <a:pPr marL="12700" marR="4913630">
              <a:lnSpc>
                <a:spcPts val="3610"/>
              </a:lnSpc>
              <a:spcBef>
                <a:spcPts val="240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spc="-5" dirty="0">
                <a:latin typeface="Carlito"/>
                <a:cs typeface="Carlito"/>
              </a:rPr>
              <a:t>Increasing </a:t>
            </a:r>
            <a:r>
              <a:rPr sz="2000" spc="10" dirty="0">
                <a:latin typeface="Carlito"/>
                <a:cs typeface="Carlito"/>
              </a:rPr>
              <a:t>to </a:t>
            </a:r>
            <a:r>
              <a:rPr sz="2000" spc="5" dirty="0">
                <a:latin typeface="Carlito"/>
                <a:cs typeface="Carlito"/>
              </a:rPr>
              <a:t>high </a:t>
            </a:r>
            <a:r>
              <a:rPr sz="2000" spc="10" dirty="0">
                <a:latin typeface="Carlito"/>
                <a:cs typeface="Carlito"/>
              </a:rPr>
              <a:t>dose</a:t>
            </a:r>
            <a:r>
              <a:rPr sz="2000" spc="-1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ICS-LABA  </a:t>
            </a:r>
            <a:r>
              <a:rPr sz="2000" spc="-5" dirty="0">
                <a:latin typeface="Carlito"/>
                <a:cs typeface="Carlito"/>
              </a:rPr>
              <a:t>Consider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SLIT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2975" y="219075"/>
            <a:ext cx="10010775" cy="6105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735" y="775017"/>
            <a:ext cx="166433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4" dirty="0"/>
              <a:t>Step</a:t>
            </a:r>
            <a:r>
              <a:rPr spc="-785" dirty="0"/>
              <a:t> </a:t>
            </a:r>
            <a:r>
              <a:rPr spc="-310" dirty="0"/>
              <a:t>5: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1369" y="1532464"/>
            <a:ext cx="10149205" cy="488886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105"/>
              </a:spcBef>
            </a:pPr>
            <a:r>
              <a:rPr sz="2000" b="1" spc="10" dirty="0">
                <a:latin typeface="Carlito"/>
                <a:cs typeface="Carlito"/>
              </a:rPr>
              <a:t>Preferred</a:t>
            </a:r>
            <a:r>
              <a:rPr sz="2000" b="1" spc="-190" dirty="0">
                <a:latin typeface="Carlito"/>
                <a:cs typeface="Carlito"/>
              </a:rPr>
              <a:t> </a:t>
            </a:r>
            <a:r>
              <a:rPr sz="2000" b="1" spc="15" dirty="0">
                <a:latin typeface="Carlito"/>
                <a:cs typeface="Carlito"/>
              </a:rPr>
              <a:t>option</a:t>
            </a:r>
            <a:r>
              <a:rPr sz="2000" b="1" spc="-110" dirty="0">
                <a:latin typeface="Carlito"/>
                <a:cs typeface="Carlito"/>
              </a:rPr>
              <a:t> </a:t>
            </a:r>
            <a:r>
              <a:rPr sz="2000" b="1" spc="20" dirty="0">
                <a:latin typeface="Carlito"/>
                <a:cs typeface="Carlito"/>
              </a:rPr>
              <a:t>is</a:t>
            </a:r>
            <a:r>
              <a:rPr sz="2000" b="1" spc="-55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referral</a:t>
            </a:r>
            <a:r>
              <a:rPr sz="2000" b="1" spc="-125" dirty="0">
                <a:latin typeface="Carlito"/>
                <a:cs typeface="Carlito"/>
              </a:rPr>
              <a:t> </a:t>
            </a:r>
            <a:r>
              <a:rPr sz="2000" b="1" spc="30" dirty="0">
                <a:latin typeface="Carlito"/>
                <a:cs typeface="Carlito"/>
              </a:rPr>
              <a:t>for</a:t>
            </a:r>
            <a:r>
              <a:rPr sz="2000" b="1" spc="-120" dirty="0">
                <a:latin typeface="Carlito"/>
                <a:cs typeface="Carlito"/>
              </a:rPr>
              <a:t> </a:t>
            </a:r>
            <a:r>
              <a:rPr sz="2000" b="1" spc="10" dirty="0">
                <a:latin typeface="Carlito"/>
                <a:cs typeface="Carlito"/>
              </a:rPr>
              <a:t>specialist</a:t>
            </a:r>
            <a:r>
              <a:rPr sz="2000" b="1" spc="-18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investigation</a:t>
            </a:r>
            <a:r>
              <a:rPr sz="2000" b="1" spc="-185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and</a:t>
            </a:r>
            <a:r>
              <a:rPr sz="2000" b="1" spc="-35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consideration</a:t>
            </a:r>
            <a:r>
              <a:rPr sz="2000" b="1" spc="-185" dirty="0">
                <a:latin typeface="Carlito"/>
                <a:cs typeface="Carlito"/>
              </a:rPr>
              <a:t> </a:t>
            </a:r>
            <a:r>
              <a:rPr sz="2000" b="1" spc="25" dirty="0">
                <a:latin typeface="Carlito"/>
                <a:cs typeface="Carlito"/>
              </a:rPr>
              <a:t>of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spc="10" dirty="0">
                <a:latin typeface="Carlito"/>
                <a:cs typeface="Carlito"/>
              </a:rPr>
              <a:t>add-on</a:t>
            </a:r>
            <a:r>
              <a:rPr sz="2000" b="1" spc="35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treatment</a:t>
            </a:r>
            <a:endParaRPr sz="2000">
              <a:latin typeface="Carlito"/>
              <a:cs typeface="Carlito"/>
            </a:endParaRPr>
          </a:p>
          <a:p>
            <a:pPr marL="393700" marR="5080" indent="-181610">
              <a:lnSpc>
                <a:spcPct val="118200"/>
              </a:lnSpc>
              <a:spcBef>
                <a:spcPts val="490"/>
              </a:spcBef>
              <a:buClr>
                <a:srgbClr val="9DBEBD"/>
              </a:buClr>
              <a:buChar char="◦"/>
              <a:tabLst>
                <a:tab pos="394335" algn="l"/>
              </a:tabLst>
            </a:pPr>
            <a:r>
              <a:rPr sz="1800" dirty="0">
                <a:solidFill>
                  <a:srgbClr val="404040"/>
                </a:solidFill>
                <a:latin typeface="Carlito"/>
                <a:cs typeface="Carlito"/>
              </a:rPr>
              <a:t>If</a:t>
            </a:r>
            <a:r>
              <a:rPr sz="1800" spc="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rlito"/>
                <a:cs typeface="Carlito"/>
              </a:rPr>
              <a:t>symptoms</a:t>
            </a:r>
            <a:r>
              <a:rPr sz="1800" spc="-5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Carlito"/>
                <a:cs typeface="Carlito"/>
              </a:rPr>
              <a:t>uncontrolled</a:t>
            </a:r>
            <a:r>
              <a:rPr sz="1800" spc="-6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Carlito"/>
                <a:cs typeface="Carlito"/>
              </a:rPr>
              <a:t>or</a:t>
            </a:r>
            <a:r>
              <a:rPr sz="1800" spc="-204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Carlito"/>
                <a:cs typeface="Carlito"/>
              </a:rPr>
              <a:t>exacerbations</a:t>
            </a:r>
            <a:r>
              <a:rPr sz="1800" spc="-1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rlito"/>
                <a:cs typeface="Carlito"/>
              </a:rPr>
              <a:t>persist</a:t>
            </a:r>
            <a:r>
              <a:rPr sz="1800" spc="-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Carlito"/>
                <a:cs typeface="Carlito"/>
              </a:rPr>
              <a:t>despite</a:t>
            </a:r>
            <a:r>
              <a:rPr sz="1800" spc="-10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rlito"/>
                <a:cs typeface="Carlito"/>
              </a:rPr>
              <a:t>Step</a:t>
            </a:r>
            <a:r>
              <a:rPr sz="1800" spc="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404040"/>
                </a:solidFill>
                <a:latin typeface="Carlito"/>
                <a:cs typeface="Carlito"/>
              </a:rPr>
              <a:t>4</a:t>
            </a:r>
            <a:r>
              <a:rPr sz="1800" spc="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404040"/>
                </a:solidFill>
                <a:latin typeface="Carlito"/>
                <a:cs typeface="Carlito"/>
              </a:rPr>
              <a:t>treatment,</a:t>
            </a:r>
            <a:r>
              <a:rPr sz="1800" spc="-10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404040"/>
                </a:solidFill>
                <a:latin typeface="Carlito"/>
                <a:cs typeface="Carlito"/>
              </a:rPr>
              <a:t>check</a:t>
            </a:r>
            <a:r>
              <a:rPr sz="180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Carlito"/>
                <a:cs typeface="Carlito"/>
              </a:rPr>
              <a:t>inhaler</a:t>
            </a:r>
            <a:r>
              <a:rPr sz="1800" spc="-1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Carlito"/>
                <a:cs typeface="Carlito"/>
              </a:rPr>
              <a:t>technique</a:t>
            </a:r>
            <a:r>
              <a:rPr sz="1800" spc="-10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Carlito"/>
                <a:cs typeface="Carlito"/>
              </a:rPr>
              <a:t>and  </a:t>
            </a:r>
            <a:r>
              <a:rPr sz="1800" spc="5" dirty="0">
                <a:solidFill>
                  <a:srgbClr val="404040"/>
                </a:solidFill>
                <a:latin typeface="Carlito"/>
                <a:cs typeface="Carlito"/>
              </a:rPr>
              <a:t>adherence </a:t>
            </a:r>
            <a:r>
              <a:rPr sz="1800" spc="-15" dirty="0">
                <a:solidFill>
                  <a:srgbClr val="404040"/>
                </a:solidFill>
                <a:latin typeface="Carlito"/>
                <a:cs typeface="Carlito"/>
              </a:rPr>
              <a:t>before</a:t>
            </a:r>
            <a:r>
              <a:rPr sz="1800" spc="-7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Carlito"/>
                <a:cs typeface="Carlito"/>
              </a:rPr>
              <a:t>referring</a:t>
            </a:r>
            <a:endParaRPr sz="1800">
              <a:latin typeface="Carlito"/>
              <a:cs typeface="Carlito"/>
            </a:endParaRPr>
          </a:p>
          <a:p>
            <a:pPr marL="393700" indent="-181610">
              <a:lnSpc>
                <a:spcPct val="100000"/>
              </a:lnSpc>
              <a:spcBef>
                <a:spcPts val="1070"/>
              </a:spcBef>
              <a:buClr>
                <a:srgbClr val="9DBEBD"/>
              </a:buClr>
              <a:buChar char="◦"/>
              <a:tabLst>
                <a:tab pos="394335" algn="l"/>
              </a:tabLst>
            </a:pPr>
            <a:r>
              <a:rPr sz="1800" spc="5" dirty="0">
                <a:solidFill>
                  <a:srgbClr val="404040"/>
                </a:solidFill>
                <a:latin typeface="Carlito"/>
                <a:cs typeface="Carlito"/>
              </a:rPr>
              <a:t>Add-on</a:t>
            </a:r>
            <a:r>
              <a:rPr sz="1800" spc="-6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Carlito"/>
                <a:cs typeface="Carlito"/>
              </a:rPr>
              <a:t>tiotropium</a:t>
            </a:r>
            <a:r>
              <a:rPr sz="1800" spc="-10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Carlito"/>
                <a:cs typeface="Carlito"/>
              </a:rPr>
              <a:t>for</a:t>
            </a:r>
            <a:r>
              <a:rPr sz="1800" spc="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Carlito"/>
                <a:cs typeface="Carlito"/>
              </a:rPr>
              <a:t>patients</a:t>
            </a:r>
            <a:r>
              <a:rPr sz="1800" spc="-1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rlito"/>
                <a:cs typeface="Carlito"/>
              </a:rPr>
              <a:t>≥6</a:t>
            </a:r>
            <a:r>
              <a:rPr sz="1800" spc="-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404040"/>
                </a:solidFill>
                <a:latin typeface="Carlito"/>
                <a:cs typeface="Carlito"/>
              </a:rPr>
              <a:t>years</a:t>
            </a:r>
            <a:r>
              <a:rPr sz="1800" spc="-5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Carlito"/>
                <a:cs typeface="Carlito"/>
              </a:rPr>
              <a:t>with</a:t>
            </a:r>
            <a:r>
              <a:rPr sz="1800" dirty="0">
                <a:solidFill>
                  <a:srgbClr val="404040"/>
                </a:solidFill>
                <a:latin typeface="Carlito"/>
                <a:cs typeface="Carlito"/>
              </a:rPr>
              <a:t> history</a:t>
            </a:r>
            <a:r>
              <a:rPr sz="1800" spc="-9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Carlito"/>
                <a:cs typeface="Carlito"/>
              </a:rPr>
              <a:t>of</a:t>
            </a:r>
            <a:r>
              <a:rPr sz="1800" spc="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Carlito"/>
                <a:cs typeface="Carlito"/>
              </a:rPr>
              <a:t>exacerbations</a:t>
            </a:r>
            <a:endParaRPr sz="1800">
              <a:latin typeface="Carlito"/>
              <a:cs typeface="Carlito"/>
            </a:endParaRPr>
          </a:p>
          <a:p>
            <a:pPr marL="393700" indent="-181610">
              <a:lnSpc>
                <a:spcPct val="100000"/>
              </a:lnSpc>
              <a:spcBef>
                <a:spcPts val="995"/>
              </a:spcBef>
              <a:buClr>
                <a:srgbClr val="9DBEBD"/>
              </a:buClr>
              <a:buChar char="◦"/>
              <a:tabLst>
                <a:tab pos="394335" algn="l"/>
              </a:tabLst>
            </a:pPr>
            <a:r>
              <a:rPr sz="1800" spc="5" dirty="0">
                <a:solidFill>
                  <a:srgbClr val="404040"/>
                </a:solidFill>
                <a:latin typeface="Carlito"/>
                <a:cs typeface="Carlito"/>
              </a:rPr>
              <a:t>Add-on</a:t>
            </a:r>
            <a:r>
              <a:rPr sz="1800" spc="-8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Carlito"/>
                <a:cs typeface="Carlito"/>
              </a:rPr>
              <a:t>anti-IgE</a:t>
            </a:r>
            <a:r>
              <a:rPr sz="1800" spc="-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Carlito"/>
                <a:cs typeface="Carlito"/>
              </a:rPr>
              <a:t>(omalizumab)</a:t>
            </a:r>
            <a:r>
              <a:rPr sz="1800" spc="-20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Carlito"/>
                <a:cs typeface="Carlito"/>
              </a:rPr>
              <a:t>for</a:t>
            </a:r>
            <a:r>
              <a:rPr sz="1800" spc="9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Carlito"/>
                <a:cs typeface="Carlito"/>
              </a:rPr>
              <a:t>patients</a:t>
            </a:r>
            <a:r>
              <a:rPr sz="1800" spc="-1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Carlito"/>
                <a:cs typeface="Carlito"/>
              </a:rPr>
              <a:t>with</a:t>
            </a:r>
            <a:r>
              <a:rPr sz="1800" spc="-8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rlito"/>
                <a:cs typeface="Carlito"/>
              </a:rPr>
              <a:t>severe</a:t>
            </a:r>
            <a:r>
              <a:rPr sz="1800" spc="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Carlito"/>
                <a:cs typeface="Carlito"/>
              </a:rPr>
              <a:t>allergic</a:t>
            </a:r>
            <a:r>
              <a:rPr sz="1800" spc="-1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404040"/>
                </a:solidFill>
                <a:latin typeface="Carlito"/>
                <a:cs typeface="Carlito"/>
              </a:rPr>
              <a:t>asthma</a:t>
            </a:r>
            <a:endParaRPr sz="1800">
              <a:latin typeface="Carlito"/>
              <a:cs typeface="Carlito"/>
            </a:endParaRPr>
          </a:p>
          <a:p>
            <a:pPr marL="393700" indent="-181610">
              <a:lnSpc>
                <a:spcPct val="100000"/>
              </a:lnSpc>
              <a:spcBef>
                <a:spcPts val="1070"/>
              </a:spcBef>
              <a:buClr>
                <a:srgbClr val="9DBEBD"/>
              </a:buClr>
              <a:buChar char="◦"/>
              <a:tabLst>
                <a:tab pos="394335" algn="l"/>
              </a:tabLst>
            </a:pPr>
            <a:r>
              <a:rPr sz="1800" spc="5" dirty="0">
                <a:solidFill>
                  <a:srgbClr val="404040"/>
                </a:solidFill>
                <a:latin typeface="Carlito"/>
                <a:cs typeface="Carlito"/>
              </a:rPr>
              <a:t>Add-on anti-IL5 (mepolizumab </a:t>
            </a:r>
            <a:r>
              <a:rPr sz="1800" spc="-5" dirty="0">
                <a:solidFill>
                  <a:srgbClr val="404040"/>
                </a:solidFill>
                <a:latin typeface="Carlito"/>
                <a:cs typeface="Carlito"/>
              </a:rPr>
              <a:t>(SC) </a:t>
            </a:r>
            <a:r>
              <a:rPr sz="1800" spc="10" dirty="0">
                <a:solidFill>
                  <a:srgbClr val="404040"/>
                </a:solidFill>
                <a:latin typeface="Carlito"/>
                <a:cs typeface="Carlito"/>
              </a:rPr>
              <a:t>or </a:t>
            </a:r>
            <a:r>
              <a:rPr sz="1800" dirty="0">
                <a:solidFill>
                  <a:srgbClr val="404040"/>
                </a:solidFill>
                <a:latin typeface="Carlito"/>
                <a:cs typeface="Carlito"/>
              </a:rPr>
              <a:t>reslizumab </a:t>
            </a:r>
            <a:r>
              <a:rPr sz="1800" spc="-10" dirty="0">
                <a:solidFill>
                  <a:srgbClr val="404040"/>
                </a:solidFill>
                <a:latin typeface="Carlito"/>
                <a:cs typeface="Carlito"/>
              </a:rPr>
              <a:t>(IV)) </a:t>
            </a:r>
            <a:r>
              <a:rPr sz="1800" spc="-30" dirty="0">
                <a:solidFill>
                  <a:srgbClr val="404040"/>
                </a:solidFill>
                <a:latin typeface="Carlito"/>
                <a:cs typeface="Carlito"/>
              </a:rPr>
              <a:t>for </a:t>
            </a:r>
            <a:r>
              <a:rPr sz="1800" spc="-10" dirty="0">
                <a:solidFill>
                  <a:srgbClr val="404040"/>
                </a:solidFill>
                <a:latin typeface="Carlito"/>
                <a:cs typeface="Carlito"/>
              </a:rPr>
              <a:t>severe </a:t>
            </a:r>
            <a:r>
              <a:rPr sz="1800" spc="15" dirty="0">
                <a:solidFill>
                  <a:srgbClr val="404040"/>
                </a:solidFill>
                <a:latin typeface="Carlito"/>
                <a:cs typeface="Carlito"/>
              </a:rPr>
              <a:t>eosinophilic</a:t>
            </a:r>
            <a:r>
              <a:rPr sz="1800" spc="-3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404040"/>
                </a:solidFill>
                <a:latin typeface="Carlito"/>
                <a:cs typeface="Carlito"/>
              </a:rPr>
              <a:t>asthma </a:t>
            </a:r>
            <a:r>
              <a:rPr sz="1800" spc="-15" dirty="0">
                <a:solidFill>
                  <a:srgbClr val="404040"/>
                </a:solidFill>
                <a:latin typeface="Carlito"/>
                <a:cs typeface="Carlito"/>
              </a:rPr>
              <a:t>(≥12 yrs)</a:t>
            </a:r>
            <a:endParaRPr sz="1800">
              <a:latin typeface="Carlito"/>
              <a:cs typeface="Carlito"/>
            </a:endParaRPr>
          </a:p>
          <a:p>
            <a:pPr marL="393700" indent="-181610">
              <a:lnSpc>
                <a:spcPct val="100000"/>
              </a:lnSpc>
              <a:spcBef>
                <a:spcPts val="990"/>
              </a:spcBef>
              <a:buClr>
                <a:srgbClr val="9DBEBD"/>
              </a:buClr>
              <a:buChar char="◦"/>
              <a:tabLst>
                <a:tab pos="394335" algn="l"/>
              </a:tabLst>
            </a:pPr>
            <a:r>
              <a:rPr sz="1800" spc="5" dirty="0">
                <a:solidFill>
                  <a:srgbClr val="404040"/>
                </a:solidFill>
                <a:latin typeface="Carlito"/>
                <a:cs typeface="Carlito"/>
              </a:rPr>
              <a:t>Add-on anti-IL5R(Benralizumab(SC) </a:t>
            </a:r>
            <a:r>
              <a:rPr sz="1800" spc="-10" dirty="0">
                <a:solidFill>
                  <a:srgbClr val="404040"/>
                </a:solidFill>
                <a:latin typeface="Carlito"/>
                <a:cs typeface="Carlito"/>
              </a:rPr>
              <a:t>&gt;12</a:t>
            </a:r>
            <a:r>
              <a:rPr sz="1800" spc="-27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Carlito"/>
                <a:cs typeface="Carlito"/>
              </a:rPr>
              <a:t>yrs)</a:t>
            </a:r>
            <a:endParaRPr sz="1800">
              <a:latin typeface="Carlito"/>
              <a:cs typeface="Carlito"/>
            </a:endParaRPr>
          </a:p>
          <a:p>
            <a:pPr marL="393700" indent="-181610">
              <a:lnSpc>
                <a:spcPct val="100000"/>
              </a:lnSpc>
              <a:spcBef>
                <a:spcPts val="1070"/>
              </a:spcBef>
              <a:buClr>
                <a:srgbClr val="9DBEBD"/>
              </a:buClr>
              <a:buChar char="◦"/>
              <a:tabLst>
                <a:tab pos="394335" algn="l"/>
              </a:tabLst>
            </a:pPr>
            <a:r>
              <a:rPr sz="1800" spc="5" dirty="0">
                <a:solidFill>
                  <a:srgbClr val="404040"/>
                </a:solidFill>
                <a:latin typeface="Carlito"/>
                <a:cs typeface="Carlito"/>
              </a:rPr>
              <a:t>Add-on </a:t>
            </a:r>
            <a:r>
              <a:rPr sz="1800" spc="10" dirty="0">
                <a:solidFill>
                  <a:srgbClr val="404040"/>
                </a:solidFill>
                <a:latin typeface="Carlito"/>
                <a:cs typeface="Carlito"/>
              </a:rPr>
              <a:t>anti </a:t>
            </a:r>
            <a:r>
              <a:rPr sz="1800" spc="5" dirty="0">
                <a:solidFill>
                  <a:srgbClr val="404040"/>
                </a:solidFill>
                <a:latin typeface="Carlito"/>
                <a:cs typeface="Carlito"/>
              </a:rPr>
              <a:t>IL4R(Dupilumab(SC)&gt; </a:t>
            </a:r>
            <a:r>
              <a:rPr sz="1800" spc="-10" dirty="0">
                <a:solidFill>
                  <a:srgbClr val="404040"/>
                </a:solidFill>
                <a:latin typeface="Carlito"/>
                <a:cs typeface="Carlito"/>
              </a:rPr>
              <a:t>12</a:t>
            </a:r>
            <a:r>
              <a:rPr sz="1800" spc="-27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Carlito"/>
                <a:cs typeface="Carlito"/>
              </a:rPr>
              <a:t>yrs)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9DBEBD"/>
              </a:buClr>
              <a:buFont typeface="Carlito"/>
              <a:buChar char="◦"/>
            </a:pPr>
            <a:endParaRPr sz="16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rlito"/>
                <a:cs typeface="Carlito"/>
              </a:rPr>
              <a:t>Other</a:t>
            </a:r>
            <a:r>
              <a:rPr sz="2000" b="1" spc="-5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add-on</a:t>
            </a:r>
            <a:r>
              <a:rPr sz="2000" b="1" spc="30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treatment</a:t>
            </a:r>
            <a:r>
              <a:rPr sz="2000" b="1" spc="-105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options</a:t>
            </a:r>
            <a:r>
              <a:rPr sz="2000" b="1" spc="-14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at</a:t>
            </a:r>
            <a:r>
              <a:rPr sz="2000" b="1" spc="-30" dirty="0">
                <a:latin typeface="Carlito"/>
                <a:cs typeface="Carlito"/>
              </a:rPr>
              <a:t> </a:t>
            </a:r>
            <a:r>
              <a:rPr sz="2000" b="1" spc="10" dirty="0">
                <a:latin typeface="Carlito"/>
                <a:cs typeface="Carlito"/>
              </a:rPr>
              <a:t>Step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spc="10" dirty="0">
                <a:latin typeface="Carlito"/>
                <a:cs typeface="Carlito"/>
              </a:rPr>
              <a:t>5</a:t>
            </a:r>
            <a:r>
              <a:rPr sz="2000" b="1" spc="-6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include:</a:t>
            </a:r>
            <a:endParaRPr sz="2000">
              <a:latin typeface="Carlito"/>
              <a:cs typeface="Carlito"/>
            </a:endParaRPr>
          </a:p>
          <a:p>
            <a:pPr marL="393700" marR="892810" indent="-181610">
              <a:lnSpc>
                <a:spcPct val="118300"/>
              </a:lnSpc>
              <a:spcBef>
                <a:spcPts val="480"/>
              </a:spcBef>
              <a:buClr>
                <a:srgbClr val="9DBEBD"/>
              </a:buClr>
              <a:buChar char="◦"/>
              <a:tabLst>
                <a:tab pos="394335" algn="l"/>
              </a:tabLst>
            </a:pPr>
            <a:r>
              <a:rPr sz="1800" spc="5" dirty="0">
                <a:solidFill>
                  <a:srgbClr val="404040"/>
                </a:solidFill>
                <a:latin typeface="Carlito"/>
                <a:cs typeface="Carlito"/>
              </a:rPr>
              <a:t>Sputum-guided</a:t>
            </a:r>
            <a:r>
              <a:rPr sz="1800" spc="-7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404040"/>
                </a:solidFill>
                <a:latin typeface="Carlito"/>
                <a:cs typeface="Carlito"/>
              </a:rPr>
              <a:t>treatment:</a:t>
            </a:r>
            <a:r>
              <a:rPr sz="1800" spc="-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Carlito"/>
                <a:cs typeface="Carlito"/>
              </a:rPr>
              <a:t>this</a:t>
            </a:r>
            <a:r>
              <a:rPr sz="1800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Carlito"/>
                <a:cs typeface="Carlito"/>
              </a:rPr>
              <a:t>is</a:t>
            </a:r>
            <a:r>
              <a:rPr sz="1800" spc="-5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Carlito"/>
                <a:cs typeface="Carlito"/>
              </a:rPr>
              <a:t>available</a:t>
            </a:r>
            <a:r>
              <a:rPr sz="1800" spc="-17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Carlito"/>
                <a:cs typeface="Carlito"/>
              </a:rPr>
              <a:t>in</a:t>
            </a:r>
            <a:r>
              <a:rPr sz="1800" spc="-7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404040"/>
                </a:solidFill>
                <a:latin typeface="Carlito"/>
                <a:cs typeface="Carlito"/>
              </a:rPr>
              <a:t>specialized </a:t>
            </a:r>
            <a:r>
              <a:rPr sz="1800" spc="-10" dirty="0">
                <a:solidFill>
                  <a:srgbClr val="404040"/>
                </a:solidFill>
                <a:latin typeface="Carlito"/>
                <a:cs typeface="Carlito"/>
              </a:rPr>
              <a:t>centers;</a:t>
            </a:r>
            <a:r>
              <a:rPr sz="1800" spc="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404040"/>
                </a:solidFill>
                <a:latin typeface="Carlito"/>
                <a:cs typeface="Carlito"/>
              </a:rPr>
              <a:t>reduces</a:t>
            </a:r>
            <a:r>
              <a:rPr sz="1800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Carlito"/>
                <a:cs typeface="Carlito"/>
              </a:rPr>
              <a:t>exacerbations</a:t>
            </a:r>
            <a:r>
              <a:rPr sz="1800" spc="-204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Carlito"/>
                <a:cs typeface="Carlito"/>
              </a:rPr>
              <a:t>and/or  </a:t>
            </a:r>
            <a:r>
              <a:rPr sz="1800" dirty="0">
                <a:solidFill>
                  <a:srgbClr val="404040"/>
                </a:solidFill>
                <a:latin typeface="Carlito"/>
                <a:cs typeface="Carlito"/>
              </a:rPr>
              <a:t>corticosteroid</a:t>
            </a:r>
            <a:r>
              <a:rPr sz="1800" spc="-16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404040"/>
                </a:solidFill>
                <a:latin typeface="Carlito"/>
                <a:cs typeface="Carlito"/>
              </a:rPr>
              <a:t>dose</a:t>
            </a:r>
            <a:endParaRPr sz="1800">
              <a:latin typeface="Carlito"/>
              <a:cs typeface="Carlito"/>
            </a:endParaRPr>
          </a:p>
          <a:p>
            <a:pPr marL="393700" indent="-181610">
              <a:lnSpc>
                <a:spcPct val="100000"/>
              </a:lnSpc>
              <a:spcBef>
                <a:spcPts val="1070"/>
              </a:spcBef>
              <a:buClr>
                <a:srgbClr val="9DBEBD"/>
              </a:buClr>
              <a:buChar char="◦"/>
              <a:tabLst>
                <a:tab pos="394335" algn="l"/>
              </a:tabLst>
            </a:pPr>
            <a:r>
              <a:rPr sz="1800" spc="5" dirty="0">
                <a:solidFill>
                  <a:srgbClr val="404040"/>
                </a:solidFill>
                <a:latin typeface="Carlito"/>
                <a:cs typeface="Carlito"/>
              </a:rPr>
              <a:t>Add-on</a:t>
            </a:r>
            <a:r>
              <a:rPr sz="1800" spc="-8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Carlito"/>
                <a:cs typeface="Carlito"/>
              </a:rPr>
              <a:t>low</a:t>
            </a:r>
            <a:r>
              <a:rPr sz="1800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404040"/>
                </a:solidFill>
                <a:latin typeface="Carlito"/>
                <a:cs typeface="Carlito"/>
              </a:rPr>
              <a:t>dose</a:t>
            </a:r>
            <a:r>
              <a:rPr sz="1800" spc="-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Carlito"/>
                <a:cs typeface="Carlito"/>
              </a:rPr>
              <a:t>oral</a:t>
            </a:r>
            <a:r>
              <a:rPr sz="1800" spc="-7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404040"/>
                </a:solidFill>
                <a:latin typeface="Carlito"/>
                <a:cs typeface="Carlito"/>
              </a:rPr>
              <a:t>corticosteroids</a:t>
            </a:r>
            <a:r>
              <a:rPr sz="1800" spc="-1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404040"/>
                </a:solidFill>
                <a:latin typeface="Carlito"/>
                <a:cs typeface="Carlito"/>
              </a:rPr>
              <a:t>(≤7.5mg/day</a:t>
            </a:r>
            <a:r>
              <a:rPr sz="1800" spc="-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Carlito"/>
                <a:cs typeface="Carlito"/>
              </a:rPr>
              <a:t>prednisone</a:t>
            </a:r>
            <a:r>
              <a:rPr sz="1800" spc="-10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Carlito"/>
                <a:cs typeface="Carlito"/>
              </a:rPr>
              <a:t>equivalent)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7719" y="123761"/>
            <a:ext cx="9509760" cy="62103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25"/>
              </a:spcBef>
            </a:pPr>
            <a:r>
              <a:rPr sz="2000" b="1" spc="25" dirty="0">
                <a:latin typeface="Carlito"/>
                <a:cs typeface="Carlito"/>
              </a:rPr>
              <a:t>How </a:t>
            </a:r>
            <a:r>
              <a:rPr sz="2000" b="1" spc="20" dirty="0">
                <a:latin typeface="Carlito"/>
                <a:cs typeface="Carlito"/>
              </a:rPr>
              <a:t>often </a:t>
            </a:r>
            <a:r>
              <a:rPr sz="2000" b="1" spc="10" dirty="0">
                <a:latin typeface="Carlito"/>
                <a:cs typeface="Carlito"/>
              </a:rPr>
              <a:t>should</a:t>
            </a:r>
            <a:r>
              <a:rPr sz="2000" b="1" spc="-32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asthma </a:t>
            </a:r>
            <a:r>
              <a:rPr sz="2000" b="1" spc="-10" dirty="0">
                <a:latin typeface="Carlito"/>
                <a:cs typeface="Carlito"/>
              </a:rPr>
              <a:t>be </a:t>
            </a:r>
            <a:r>
              <a:rPr sz="2000" b="1" spc="10" dirty="0">
                <a:latin typeface="Carlito"/>
                <a:cs typeface="Carlito"/>
              </a:rPr>
              <a:t>reviewed?</a:t>
            </a:r>
            <a:endParaRPr sz="2000">
              <a:latin typeface="Carlito"/>
              <a:cs typeface="Carlito"/>
            </a:endParaRPr>
          </a:p>
          <a:p>
            <a:pPr marL="393700" indent="-181610">
              <a:lnSpc>
                <a:spcPct val="100000"/>
              </a:lnSpc>
              <a:spcBef>
                <a:spcPts val="1580"/>
              </a:spcBef>
              <a:buClr>
                <a:srgbClr val="9DBEBD"/>
              </a:buClr>
              <a:buChar char="◦"/>
              <a:tabLst>
                <a:tab pos="394335" algn="l"/>
              </a:tabLst>
            </a:pP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1-3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months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after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treatment started,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then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every </a:t>
            </a:r>
            <a:r>
              <a:rPr sz="2000" spc="25" dirty="0">
                <a:solidFill>
                  <a:srgbClr val="404040"/>
                </a:solidFill>
                <a:latin typeface="Carlito"/>
                <a:cs typeface="Carlito"/>
              </a:rPr>
              <a:t>3-12</a:t>
            </a:r>
            <a:r>
              <a:rPr sz="2000" spc="-30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months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9DBEBD"/>
              </a:buClr>
              <a:buFont typeface="Carlito"/>
              <a:buChar char="◦"/>
            </a:pPr>
            <a:endParaRPr sz="1450">
              <a:latin typeface="Carlito"/>
              <a:cs typeface="Carlito"/>
            </a:endParaRPr>
          </a:p>
          <a:p>
            <a:pPr marL="393700" indent="-181610">
              <a:lnSpc>
                <a:spcPct val="100000"/>
              </a:lnSpc>
              <a:buClr>
                <a:srgbClr val="9DBEBD"/>
              </a:buClr>
              <a:buChar char="◦"/>
              <a:tabLst>
                <a:tab pos="394335" algn="l"/>
              </a:tabLst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During 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pregnancy,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every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4-6</a:t>
            </a:r>
            <a:r>
              <a:rPr sz="2000" spc="-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weeks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DBEBD"/>
              </a:buClr>
              <a:buFont typeface="Carlito"/>
              <a:buChar char="◦"/>
            </a:pPr>
            <a:endParaRPr sz="1450">
              <a:latin typeface="Carlito"/>
              <a:cs typeface="Carlito"/>
            </a:endParaRPr>
          </a:p>
          <a:p>
            <a:pPr marL="393700" indent="-181610">
              <a:lnSpc>
                <a:spcPct val="100000"/>
              </a:lnSpc>
              <a:buClr>
                <a:srgbClr val="9DBEBD"/>
              </a:buClr>
              <a:buChar char="◦"/>
              <a:tabLst>
                <a:tab pos="394335" algn="l"/>
              </a:tabLst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After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an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exacerbation, within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1</a:t>
            </a:r>
            <a:r>
              <a:rPr sz="2000" spc="-1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week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9DBEBD"/>
              </a:buClr>
              <a:buFont typeface="Carlito"/>
              <a:buChar char="◦"/>
            </a:pPr>
            <a:endParaRPr sz="23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Carlito"/>
                <a:cs typeface="Carlito"/>
              </a:rPr>
              <a:t>Stepping </a:t>
            </a:r>
            <a:r>
              <a:rPr sz="2000" b="1" spc="-10" dirty="0">
                <a:latin typeface="Carlito"/>
                <a:cs typeface="Carlito"/>
              </a:rPr>
              <a:t>up </a:t>
            </a:r>
            <a:r>
              <a:rPr sz="2000" b="1" spc="-5" dirty="0">
                <a:latin typeface="Carlito"/>
                <a:cs typeface="Carlito"/>
              </a:rPr>
              <a:t>asthma</a:t>
            </a:r>
            <a:r>
              <a:rPr sz="2000" b="1" spc="-65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treatment</a:t>
            </a:r>
            <a:endParaRPr sz="2000">
              <a:latin typeface="Carlito"/>
              <a:cs typeface="Carlito"/>
            </a:endParaRPr>
          </a:p>
          <a:p>
            <a:pPr marL="393700" indent="-181610">
              <a:lnSpc>
                <a:spcPct val="100000"/>
              </a:lnSpc>
              <a:spcBef>
                <a:spcPts val="1580"/>
              </a:spcBef>
              <a:buClr>
                <a:srgbClr val="9DBEBD"/>
              </a:buClr>
              <a:buFont typeface="Carlito"/>
              <a:buChar char="◦"/>
              <a:tabLst>
                <a:tab pos="394335" algn="l"/>
              </a:tabLst>
            </a:pPr>
            <a:r>
              <a:rPr sz="2000" i="1" spc="10" dirty="0">
                <a:solidFill>
                  <a:srgbClr val="404040"/>
                </a:solidFill>
                <a:latin typeface="Carlito"/>
                <a:cs typeface="Carlito"/>
              </a:rPr>
              <a:t>Sustained</a:t>
            </a:r>
            <a:r>
              <a:rPr sz="2000" i="1" spc="-1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i="1" spc="15" dirty="0">
                <a:solidFill>
                  <a:srgbClr val="404040"/>
                </a:solidFill>
                <a:latin typeface="Carlito"/>
                <a:cs typeface="Carlito"/>
              </a:rPr>
              <a:t>step-up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,</a:t>
            </a:r>
            <a:r>
              <a:rPr sz="2000" spc="-2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Carlito"/>
                <a:cs typeface="Carlito"/>
              </a:rPr>
              <a:t>for</a:t>
            </a:r>
            <a:r>
              <a:rPr sz="2000" spc="-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at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least</a:t>
            </a:r>
            <a:r>
              <a:rPr sz="2000" spc="-8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2-3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months</a:t>
            </a:r>
            <a:r>
              <a:rPr sz="2000" spc="-1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if</a:t>
            </a:r>
            <a:r>
              <a:rPr sz="2000" spc="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asthma</a:t>
            </a:r>
            <a:r>
              <a:rPr sz="2000" spc="-1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poorly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controlled</a:t>
            </a:r>
            <a:endParaRPr sz="2000">
              <a:latin typeface="Carlito"/>
              <a:cs typeface="Carlito"/>
            </a:endParaRPr>
          </a:p>
          <a:p>
            <a:pPr marL="393700" marR="165100" indent="457200">
              <a:lnSpc>
                <a:spcPct val="150200"/>
              </a:lnSpc>
              <a:spcBef>
                <a:spcPts val="600"/>
              </a:spcBef>
            </a:pP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Important:</a:t>
            </a:r>
            <a:r>
              <a:rPr sz="2000" spc="-10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first</a:t>
            </a:r>
            <a:r>
              <a:rPr sz="2000" spc="-7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check</a:t>
            </a:r>
            <a:r>
              <a:rPr sz="2000" spc="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Carlito"/>
                <a:cs typeface="Carlito"/>
              </a:rPr>
              <a:t>for</a:t>
            </a:r>
            <a:r>
              <a:rPr sz="2000" spc="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common</a:t>
            </a:r>
            <a:r>
              <a:rPr sz="2000" spc="-9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causes</a:t>
            </a:r>
            <a:r>
              <a:rPr sz="2000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(symptoms</a:t>
            </a:r>
            <a:r>
              <a:rPr sz="2000" spc="-114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not</a:t>
            </a:r>
            <a:r>
              <a:rPr sz="2000" spc="-8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due</a:t>
            </a:r>
            <a:r>
              <a:rPr sz="2000" spc="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to</a:t>
            </a:r>
            <a:r>
              <a:rPr sz="2000" spc="-9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asthma,</a:t>
            </a:r>
            <a:r>
              <a:rPr sz="2000" spc="-1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incorrect 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inhaler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technique,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poor</a:t>
            </a:r>
            <a:r>
              <a:rPr sz="2000" spc="9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adherence)</a:t>
            </a:r>
            <a:endParaRPr sz="2000">
              <a:latin typeface="Carlito"/>
              <a:cs typeface="Carlito"/>
            </a:endParaRPr>
          </a:p>
          <a:p>
            <a:pPr marL="394335" marR="2009139" indent="-394335">
              <a:lnSpc>
                <a:spcPct val="175200"/>
              </a:lnSpc>
              <a:buClr>
                <a:srgbClr val="9DBEBD"/>
              </a:buClr>
              <a:buFont typeface="Carlito"/>
              <a:buChar char="◦"/>
              <a:tabLst>
                <a:tab pos="394335" algn="l"/>
              </a:tabLst>
            </a:pPr>
            <a:r>
              <a:rPr sz="2000" i="1" spc="5" dirty="0">
                <a:solidFill>
                  <a:srgbClr val="404040"/>
                </a:solidFill>
                <a:latin typeface="Carlito"/>
                <a:cs typeface="Carlito"/>
              </a:rPr>
              <a:t>Short-term </a:t>
            </a:r>
            <a:r>
              <a:rPr sz="2000" i="1" spc="15" dirty="0">
                <a:solidFill>
                  <a:srgbClr val="404040"/>
                </a:solidFill>
                <a:latin typeface="Carlito"/>
                <a:cs typeface="Carlito"/>
              </a:rPr>
              <a:t>step-up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, </a:t>
            </a:r>
            <a:r>
              <a:rPr sz="2000" spc="-30" dirty="0">
                <a:solidFill>
                  <a:srgbClr val="404040"/>
                </a:solidFill>
                <a:latin typeface="Carlito"/>
                <a:cs typeface="Carlito"/>
              </a:rPr>
              <a:t>for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1-2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weeks,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e.g.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with </a:t>
            </a:r>
            <a:r>
              <a:rPr sz="2000" spc="-25" dirty="0">
                <a:solidFill>
                  <a:srgbClr val="404040"/>
                </a:solidFill>
                <a:latin typeface="Carlito"/>
                <a:cs typeface="Carlito"/>
              </a:rPr>
              <a:t>viral 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infection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or</a:t>
            </a:r>
            <a:r>
              <a:rPr sz="2000" spc="-1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allergen 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May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be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initiated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by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patient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with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written 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asthma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action</a:t>
            </a:r>
            <a:r>
              <a:rPr sz="2000" spc="-3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plan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DBEBD"/>
              </a:buClr>
              <a:buFont typeface="Carlito"/>
              <a:buChar char="◦"/>
            </a:pPr>
            <a:endParaRPr sz="1450">
              <a:latin typeface="Carlito"/>
              <a:cs typeface="Carlito"/>
            </a:endParaRPr>
          </a:p>
          <a:p>
            <a:pPr marL="393700" indent="-181610">
              <a:lnSpc>
                <a:spcPct val="100000"/>
              </a:lnSpc>
              <a:buClr>
                <a:srgbClr val="9DBEBD"/>
              </a:buClr>
              <a:buFont typeface="Carlito"/>
              <a:buChar char="◦"/>
              <a:tabLst>
                <a:tab pos="394335" algn="l"/>
              </a:tabLst>
            </a:pPr>
            <a:r>
              <a:rPr sz="2000" i="1" spc="10" dirty="0">
                <a:solidFill>
                  <a:srgbClr val="404040"/>
                </a:solidFill>
                <a:latin typeface="Carlito"/>
                <a:cs typeface="Carlito"/>
              </a:rPr>
              <a:t>Day-to-day</a:t>
            </a:r>
            <a:r>
              <a:rPr sz="2000" i="1" spc="-17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i="1" spc="10" dirty="0">
                <a:solidFill>
                  <a:srgbClr val="404040"/>
                </a:solidFill>
                <a:latin typeface="Carlito"/>
                <a:cs typeface="Carlito"/>
              </a:rPr>
              <a:t>adjustment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Carlito"/>
              <a:cs typeface="Carlito"/>
            </a:endParaRPr>
          </a:p>
          <a:p>
            <a:pPr marL="908685">
              <a:lnSpc>
                <a:spcPct val="100000"/>
              </a:lnSpc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For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patients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prescribed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low-dose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ICS/formoterol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maintenance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reliever</a:t>
            </a:r>
            <a:r>
              <a:rPr sz="2000" spc="8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regimen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2157" y="312093"/>
            <a:ext cx="11069955" cy="549148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b="1" dirty="0">
                <a:latin typeface="Carlito"/>
                <a:cs typeface="Carlito"/>
              </a:rPr>
              <a:t>Stepping </a:t>
            </a:r>
            <a:r>
              <a:rPr sz="2000" b="1" spc="5" dirty="0">
                <a:latin typeface="Carlito"/>
                <a:cs typeface="Carlito"/>
              </a:rPr>
              <a:t>down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-</a:t>
            </a:r>
            <a:r>
              <a:rPr sz="2000" spc="-10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Aim</a:t>
            </a:r>
            <a:endParaRPr sz="2000">
              <a:latin typeface="Carlito"/>
              <a:cs typeface="Carlito"/>
            </a:endParaRPr>
          </a:p>
          <a:p>
            <a:pPr marL="298450" indent="-182245">
              <a:lnSpc>
                <a:spcPct val="100000"/>
              </a:lnSpc>
              <a:spcBef>
                <a:spcPts val="905"/>
              </a:spcBef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2000" spc="-70" dirty="0">
                <a:solidFill>
                  <a:srgbClr val="404040"/>
                </a:solidFill>
                <a:latin typeface="Carlito"/>
                <a:cs typeface="Carlito"/>
              </a:rPr>
              <a:t>To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find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the</a:t>
            </a:r>
            <a:r>
              <a:rPr sz="2000" spc="-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lowest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dose</a:t>
            </a:r>
            <a:r>
              <a:rPr sz="2000" spc="-1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that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controls</a:t>
            </a:r>
            <a:r>
              <a:rPr sz="2000" spc="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symptoms</a:t>
            </a:r>
            <a:r>
              <a:rPr sz="2000" spc="-19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</a:t>
            </a:r>
            <a:r>
              <a:rPr sz="2000" spc="-8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exacerbations,</a:t>
            </a:r>
            <a:r>
              <a:rPr sz="2000" spc="-5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minimizes</a:t>
            </a:r>
            <a:r>
              <a:rPr sz="2000" spc="-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risk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side-effects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DBEBD"/>
              </a:buClr>
              <a:buFont typeface="Carlito"/>
              <a:buChar char="◦"/>
            </a:pPr>
            <a:endParaRPr sz="16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When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2000" b="1" spc="10" dirty="0">
                <a:solidFill>
                  <a:srgbClr val="404040"/>
                </a:solidFill>
                <a:latin typeface="Carlito"/>
                <a:cs typeface="Carlito"/>
              </a:rPr>
              <a:t>consider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stepping</a:t>
            </a:r>
            <a:r>
              <a:rPr sz="2000" b="1" spc="-2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spc="10" dirty="0">
                <a:solidFill>
                  <a:srgbClr val="404040"/>
                </a:solidFill>
                <a:latin typeface="Carlito"/>
                <a:cs typeface="Carlito"/>
              </a:rPr>
              <a:t>down</a:t>
            </a:r>
            <a:endParaRPr sz="2000">
              <a:latin typeface="Carlito"/>
              <a:cs typeface="Carlito"/>
            </a:endParaRPr>
          </a:p>
          <a:p>
            <a:pPr marL="298450" indent="-182245">
              <a:lnSpc>
                <a:spcPct val="100000"/>
              </a:lnSpc>
              <a:spcBef>
                <a:spcPts val="905"/>
              </a:spcBef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When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symptoms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have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been well controlled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lung function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stable </a:t>
            </a:r>
            <a:r>
              <a:rPr sz="2000" spc="-30" dirty="0">
                <a:solidFill>
                  <a:srgbClr val="404040"/>
                </a:solidFill>
                <a:latin typeface="Carlito"/>
                <a:cs typeface="Carlito"/>
              </a:rPr>
              <a:t>for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≥3</a:t>
            </a:r>
            <a:r>
              <a:rPr sz="2000" spc="-29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months</a:t>
            </a:r>
            <a:endParaRPr sz="2000">
              <a:latin typeface="Carlito"/>
              <a:cs typeface="Carlito"/>
            </a:endParaRPr>
          </a:p>
          <a:p>
            <a:pPr marL="298450" indent="-182245">
              <a:lnSpc>
                <a:spcPct val="100000"/>
              </a:lnSpc>
              <a:spcBef>
                <a:spcPts val="1050"/>
              </a:spcBef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No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respiratory 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infection,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patient not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travelling,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not</a:t>
            </a:r>
            <a:r>
              <a:rPr sz="2000" spc="16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pregnant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DBEBD"/>
              </a:buClr>
              <a:buFont typeface="Carlito"/>
              <a:buChar char="◦"/>
            </a:pPr>
            <a:endParaRPr sz="17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404040"/>
                </a:solidFill>
                <a:latin typeface="Carlito"/>
                <a:cs typeface="Carlito"/>
              </a:rPr>
              <a:t>Prepare </a:t>
            </a:r>
            <a:r>
              <a:rPr sz="2000" b="1" spc="30" dirty="0">
                <a:solidFill>
                  <a:srgbClr val="404040"/>
                </a:solidFill>
                <a:latin typeface="Carlito"/>
                <a:cs typeface="Carlito"/>
              </a:rPr>
              <a:t>for</a:t>
            </a:r>
            <a:r>
              <a:rPr sz="2000" b="1" spc="-2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spc="5" dirty="0">
                <a:solidFill>
                  <a:srgbClr val="404040"/>
                </a:solidFill>
                <a:latin typeface="Carlito"/>
                <a:cs typeface="Carlito"/>
              </a:rPr>
              <a:t>step-down</a:t>
            </a:r>
            <a:endParaRPr sz="2000">
              <a:latin typeface="Carlito"/>
              <a:cs typeface="Carlito"/>
            </a:endParaRPr>
          </a:p>
          <a:p>
            <a:pPr marL="298450" indent="-182245">
              <a:lnSpc>
                <a:spcPct val="100000"/>
              </a:lnSpc>
              <a:spcBef>
                <a:spcPts val="905"/>
              </a:spcBef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Record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level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of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symptom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control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consider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risk</a:t>
            </a:r>
            <a:r>
              <a:rPr sz="2000" spc="-3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factors</a:t>
            </a:r>
            <a:endParaRPr sz="2000">
              <a:latin typeface="Carlito"/>
              <a:cs typeface="Carlito"/>
            </a:endParaRPr>
          </a:p>
          <a:p>
            <a:pPr marL="298450" indent="-182245">
              <a:lnSpc>
                <a:spcPct val="100000"/>
              </a:lnSpc>
              <a:spcBef>
                <a:spcPts val="1055"/>
              </a:spcBef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Make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sure the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patient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has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a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written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asthma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action</a:t>
            </a:r>
            <a:r>
              <a:rPr sz="2000" spc="-29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plan</a:t>
            </a:r>
            <a:endParaRPr sz="2000">
              <a:latin typeface="Carlito"/>
              <a:cs typeface="Carlito"/>
            </a:endParaRPr>
          </a:p>
          <a:p>
            <a:pPr marL="298450" indent="-182245">
              <a:lnSpc>
                <a:spcPct val="100000"/>
              </a:lnSpc>
              <a:spcBef>
                <a:spcPts val="1130"/>
              </a:spcBef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Book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a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follow-up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visit in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1-3</a:t>
            </a:r>
            <a:r>
              <a:rPr sz="2000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months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Clr>
                <a:srgbClr val="9DBEBD"/>
              </a:buClr>
              <a:buFont typeface="Carlito"/>
              <a:buChar char="◦"/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DBEBD"/>
              </a:buClr>
              <a:buFont typeface="Carlito"/>
              <a:buChar char="◦"/>
            </a:pPr>
            <a:endParaRPr sz="1650">
              <a:latin typeface="Carlito"/>
              <a:cs typeface="Carlito"/>
            </a:endParaRPr>
          </a:p>
          <a:p>
            <a:pPr marL="298450" indent="-182245">
              <a:lnSpc>
                <a:spcPct val="100000"/>
              </a:lnSpc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Stepping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down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ICS</a:t>
            </a:r>
            <a:r>
              <a:rPr sz="2000" spc="-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doses</a:t>
            </a:r>
            <a:r>
              <a:rPr sz="2000" spc="-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by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Carlito"/>
                <a:cs typeface="Carlito"/>
              </a:rPr>
              <a:t>25–50%</a:t>
            </a:r>
            <a:r>
              <a:rPr sz="2000" spc="-10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at</a:t>
            </a:r>
            <a:r>
              <a:rPr sz="2000" spc="-7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3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month</a:t>
            </a:r>
            <a:r>
              <a:rPr sz="2000" spc="-9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intervals</a:t>
            </a:r>
            <a:r>
              <a:rPr sz="2000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is</a:t>
            </a:r>
            <a:r>
              <a:rPr sz="2000" spc="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feasible</a:t>
            </a:r>
            <a:r>
              <a:rPr sz="2000" spc="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safe</a:t>
            </a:r>
            <a:r>
              <a:rPr sz="2000" spc="-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Carlito"/>
                <a:cs typeface="Carlito"/>
              </a:rPr>
              <a:t>for</a:t>
            </a:r>
            <a:r>
              <a:rPr sz="2000" spc="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most</a:t>
            </a:r>
            <a:r>
              <a:rPr sz="2000" spc="-1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patients</a:t>
            </a:r>
            <a:endParaRPr sz="2000">
              <a:latin typeface="Carlito"/>
              <a:cs typeface="Carlito"/>
            </a:endParaRPr>
          </a:p>
          <a:p>
            <a:pPr marL="298450" indent="-182245">
              <a:lnSpc>
                <a:spcPct val="100000"/>
              </a:lnSpc>
              <a:spcBef>
                <a:spcPts val="1125"/>
              </a:spcBef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Stopping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ICS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is not recommended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in adults with 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asthma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because of risk of</a:t>
            </a:r>
            <a:r>
              <a:rPr sz="2000" spc="-30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exacerbations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735" y="915288"/>
            <a:ext cx="6566534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60" dirty="0"/>
              <a:t>Inhaler</a:t>
            </a:r>
            <a:r>
              <a:rPr spc="-790" dirty="0"/>
              <a:t> </a:t>
            </a:r>
            <a:r>
              <a:rPr spc="-265" dirty="0"/>
              <a:t>skills</a:t>
            </a:r>
            <a:r>
              <a:rPr spc="-770" dirty="0"/>
              <a:t> </a:t>
            </a:r>
            <a:r>
              <a:rPr spc="-200" dirty="0"/>
              <a:t>and</a:t>
            </a:r>
            <a:r>
              <a:rPr spc="-720" dirty="0"/>
              <a:t> </a:t>
            </a:r>
            <a:r>
              <a:rPr spc="-285" dirty="0"/>
              <a:t>adherence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0294" y="1699323"/>
            <a:ext cx="3145155" cy="273431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Inhaler</a:t>
            </a:r>
            <a:r>
              <a:rPr sz="2000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skills:</a:t>
            </a:r>
            <a:endParaRPr sz="20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130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CHOOSE</a:t>
            </a:r>
            <a:endParaRPr sz="20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205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CHECK</a:t>
            </a:r>
            <a:endParaRPr sz="20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130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CORRECT</a:t>
            </a:r>
            <a:endParaRPr sz="20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205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CONFIRM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Check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improve</a:t>
            </a:r>
            <a:r>
              <a:rPr sz="2000" spc="-1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adherence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0750" y="1109410"/>
            <a:ext cx="394398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130" dirty="0">
                <a:solidFill>
                  <a:srgbClr val="002060"/>
                </a:solidFill>
              </a:rPr>
              <a:t>ENVIRONMENTAL </a:t>
            </a:r>
            <a:r>
              <a:rPr sz="2750" spc="-229" dirty="0">
                <a:solidFill>
                  <a:srgbClr val="002060"/>
                </a:solidFill>
              </a:rPr>
              <a:t>FACTORS</a:t>
            </a:r>
            <a:r>
              <a:rPr sz="2750" spc="50" dirty="0">
                <a:solidFill>
                  <a:srgbClr val="002060"/>
                </a:solidFill>
              </a:rPr>
              <a:t> </a:t>
            </a:r>
            <a:r>
              <a:rPr sz="2750" spc="-280" dirty="0">
                <a:solidFill>
                  <a:srgbClr val="404040"/>
                </a:solidFill>
              </a:rPr>
              <a:t>:</a:t>
            </a:r>
            <a:endParaRPr sz="2750" dirty="0"/>
          </a:p>
        </p:txBody>
      </p:sp>
      <p:sp>
        <p:nvSpPr>
          <p:cNvPr id="3" name="object 3"/>
          <p:cNvSpPr txBox="1"/>
          <p:nvPr/>
        </p:nvSpPr>
        <p:spPr>
          <a:xfrm>
            <a:off x="1185544" y="2086546"/>
            <a:ext cx="4915535" cy="34499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486660" indent="9525">
              <a:lnSpc>
                <a:spcPct val="135300"/>
              </a:lnSpc>
              <a:spcBef>
                <a:spcPts val="95"/>
              </a:spcBef>
            </a:pPr>
            <a:r>
              <a:rPr sz="1850" spc="-5" dirty="0">
                <a:solidFill>
                  <a:srgbClr val="404040"/>
                </a:solidFill>
                <a:latin typeface="Carlito"/>
                <a:cs typeface="Carlito"/>
              </a:rPr>
              <a:t>Indoor </a:t>
            </a:r>
            <a:r>
              <a:rPr sz="1850" spc="10" dirty="0">
                <a:solidFill>
                  <a:srgbClr val="404040"/>
                </a:solidFill>
                <a:latin typeface="Carlito"/>
                <a:cs typeface="Carlito"/>
              </a:rPr>
              <a:t>allergens.  </a:t>
            </a:r>
            <a:r>
              <a:rPr sz="1850" spc="5" dirty="0">
                <a:solidFill>
                  <a:srgbClr val="404040"/>
                </a:solidFill>
                <a:latin typeface="Carlito"/>
                <a:cs typeface="Carlito"/>
              </a:rPr>
              <a:t>Outdoor </a:t>
            </a:r>
            <a:r>
              <a:rPr sz="1850" spc="10" dirty="0">
                <a:solidFill>
                  <a:srgbClr val="404040"/>
                </a:solidFill>
                <a:latin typeface="Carlito"/>
                <a:cs typeface="Carlito"/>
              </a:rPr>
              <a:t>allergens.  </a:t>
            </a:r>
            <a:r>
              <a:rPr sz="1850" spc="15" dirty="0">
                <a:solidFill>
                  <a:srgbClr val="404040"/>
                </a:solidFill>
                <a:latin typeface="Carlito"/>
                <a:cs typeface="Carlito"/>
              </a:rPr>
              <a:t>Occupational </a:t>
            </a:r>
            <a:r>
              <a:rPr sz="1850" dirty="0">
                <a:solidFill>
                  <a:srgbClr val="404040"/>
                </a:solidFill>
                <a:latin typeface="Carlito"/>
                <a:cs typeface="Carlito"/>
              </a:rPr>
              <a:t>sensitizers.  </a:t>
            </a:r>
            <a:r>
              <a:rPr sz="1850" spc="5" dirty="0">
                <a:solidFill>
                  <a:srgbClr val="404040"/>
                </a:solidFill>
                <a:latin typeface="Carlito"/>
                <a:cs typeface="Carlito"/>
              </a:rPr>
              <a:t>Passive</a:t>
            </a:r>
            <a:r>
              <a:rPr sz="1850" spc="6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50" spc="10" dirty="0">
                <a:solidFill>
                  <a:srgbClr val="404040"/>
                </a:solidFill>
                <a:latin typeface="Carlito"/>
                <a:cs typeface="Carlito"/>
              </a:rPr>
              <a:t>smoking.</a:t>
            </a:r>
            <a:endParaRPr sz="1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850" spc="5" dirty="0">
                <a:solidFill>
                  <a:srgbClr val="404040"/>
                </a:solidFill>
                <a:latin typeface="Carlito"/>
                <a:cs typeface="Carlito"/>
              </a:rPr>
              <a:t>Respiratory</a:t>
            </a:r>
            <a:r>
              <a:rPr sz="1850" spc="8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50" dirty="0">
                <a:solidFill>
                  <a:srgbClr val="404040"/>
                </a:solidFill>
                <a:latin typeface="Carlito"/>
                <a:cs typeface="Carlito"/>
              </a:rPr>
              <a:t>infections.</a:t>
            </a:r>
            <a:endParaRPr sz="1850">
              <a:latin typeface="Carlito"/>
              <a:cs typeface="Carlito"/>
            </a:endParaRPr>
          </a:p>
          <a:p>
            <a:pPr marL="12700" marR="5080">
              <a:lnSpc>
                <a:spcPct val="135300"/>
              </a:lnSpc>
            </a:pPr>
            <a:r>
              <a:rPr sz="1850" dirty="0">
                <a:solidFill>
                  <a:srgbClr val="404040"/>
                </a:solidFill>
                <a:latin typeface="Carlito"/>
                <a:cs typeface="Carlito"/>
              </a:rPr>
              <a:t>Air </a:t>
            </a:r>
            <a:r>
              <a:rPr sz="1850" spc="5" dirty="0">
                <a:solidFill>
                  <a:srgbClr val="404040"/>
                </a:solidFill>
                <a:latin typeface="Carlito"/>
                <a:cs typeface="Carlito"/>
              </a:rPr>
              <a:t>pollution (diesel particulates, nitrogen </a:t>
            </a:r>
            <a:r>
              <a:rPr sz="1850" spc="10" dirty="0">
                <a:solidFill>
                  <a:srgbClr val="404040"/>
                </a:solidFill>
                <a:latin typeface="Carlito"/>
                <a:cs typeface="Carlito"/>
              </a:rPr>
              <a:t>oxides).  </a:t>
            </a:r>
            <a:r>
              <a:rPr sz="1850" spc="-5" dirty="0">
                <a:solidFill>
                  <a:srgbClr val="404040"/>
                </a:solidFill>
                <a:latin typeface="Carlito"/>
                <a:cs typeface="Carlito"/>
              </a:rPr>
              <a:t>Diet</a:t>
            </a:r>
            <a:endParaRPr sz="1850">
              <a:latin typeface="Carlito"/>
              <a:cs typeface="Carlito"/>
            </a:endParaRPr>
          </a:p>
          <a:p>
            <a:pPr marL="12700" marR="1829435">
              <a:lnSpc>
                <a:spcPct val="132000"/>
              </a:lnSpc>
              <a:spcBef>
                <a:spcPts val="75"/>
              </a:spcBef>
            </a:pPr>
            <a:r>
              <a:rPr sz="1850" spc="5" dirty="0">
                <a:solidFill>
                  <a:srgbClr val="404040"/>
                </a:solidFill>
                <a:latin typeface="Carlito"/>
                <a:cs typeface="Carlito"/>
              </a:rPr>
              <a:t>Dampness </a:t>
            </a:r>
            <a:r>
              <a:rPr sz="1850" spc="10" dirty="0">
                <a:solidFill>
                  <a:srgbClr val="404040"/>
                </a:solidFill>
                <a:latin typeface="Carlito"/>
                <a:cs typeface="Carlito"/>
              </a:rPr>
              <a:t>and mold </a:t>
            </a:r>
            <a:r>
              <a:rPr sz="1850" spc="5" dirty="0">
                <a:solidFill>
                  <a:srgbClr val="404040"/>
                </a:solidFill>
                <a:latin typeface="Carlito"/>
                <a:cs typeface="Carlito"/>
              </a:rPr>
              <a:t>exposure .  acetaminophen</a:t>
            </a:r>
            <a:endParaRPr sz="18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735" y="915288"/>
            <a:ext cx="738759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70" dirty="0"/>
              <a:t>Treating</a:t>
            </a:r>
            <a:r>
              <a:rPr spc="-790" dirty="0"/>
              <a:t> </a:t>
            </a:r>
            <a:r>
              <a:rPr spc="-300" dirty="0"/>
              <a:t>modifiable</a:t>
            </a:r>
            <a:r>
              <a:rPr spc="-765" dirty="0"/>
              <a:t> </a:t>
            </a:r>
            <a:r>
              <a:rPr spc="-245" dirty="0"/>
              <a:t>risk</a:t>
            </a:r>
            <a:r>
              <a:rPr spc="-730" dirty="0"/>
              <a:t> </a:t>
            </a:r>
            <a:r>
              <a:rPr spc="-340" dirty="0"/>
              <a:t>factors: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0294" y="1972373"/>
            <a:ext cx="5321935" cy="2880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25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Guided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self</a:t>
            </a:r>
            <a:r>
              <a:rPr sz="2000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management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DBEBD"/>
              </a:buClr>
              <a:buFont typeface="Carlito"/>
              <a:buAutoNum type="arabicPeriod"/>
            </a:pPr>
            <a:endParaRPr sz="215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Use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of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a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regimen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that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minimises</a:t>
            </a:r>
            <a:r>
              <a:rPr sz="2000" spc="-28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exacerbations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DBEBD"/>
              </a:buClr>
              <a:buFont typeface="Carlito"/>
              <a:buAutoNum type="arabicPeriod"/>
            </a:pPr>
            <a:endParaRPr sz="205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Avoidance of exposure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tobacco</a:t>
            </a:r>
            <a:r>
              <a:rPr sz="2000" spc="-229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smoke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DBEBD"/>
              </a:buClr>
              <a:buFont typeface="Carlito"/>
              <a:buAutoNum type="arabicPeriod"/>
            </a:pPr>
            <a:endParaRPr sz="215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Severe 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asthma- </a:t>
            </a:r>
            <a:r>
              <a:rPr sz="2000" spc="-30" dirty="0">
                <a:solidFill>
                  <a:srgbClr val="404040"/>
                </a:solidFill>
                <a:latin typeface="Carlito"/>
                <a:cs typeface="Carlito"/>
              </a:rPr>
              <a:t>refer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specialist</a:t>
            </a:r>
            <a:r>
              <a:rPr sz="2000" spc="-1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centre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DBEBD"/>
              </a:buClr>
              <a:buFont typeface="Carlito"/>
              <a:buAutoNum type="arabicPeriod"/>
            </a:pPr>
            <a:endParaRPr sz="215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Appropriate </a:t>
            </a:r>
            <a:r>
              <a:rPr sz="2000" spc="-25" dirty="0">
                <a:solidFill>
                  <a:srgbClr val="404040"/>
                </a:solidFill>
                <a:latin typeface="Carlito"/>
                <a:cs typeface="Carlito"/>
              </a:rPr>
              <a:t>food</a:t>
            </a:r>
            <a:r>
              <a:rPr sz="2000" spc="-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avoidance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735" y="915288"/>
            <a:ext cx="7404734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90" dirty="0"/>
              <a:t>Non-pharmacological</a:t>
            </a:r>
            <a:r>
              <a:rPr spc="-765" dirty="0"/>
              <a:t> </a:t>
            </a:r>
            <a:r>
              <a:rPr spc="-290" dirty="0"/>
              <a:t>therapies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0294" y="2086673"/>
            <a:ext cx="5091430" cy="27000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25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Smoking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cessation</a:t>
            </a:r>
            <a:r>
              <a:rPr sz="2000" spc="-8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advice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Clr>
                <a:srgbClr val="9DBEBD"/>
              </a:buClr>
              <a:buFont typeface="Carlito"/>
              <a:buAutoNum type="arabicPeriod"/>
            </a:pPr>
            <a:endParaRPr sz="20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390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Physical</a:t>
            </a:r>
            <a:r>
              <a:rPr sz="2000" spc="-9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activity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Clr>
                <a:srgbClr val="9DBEBD"/>
              </a:buClr>
              <a:buFont typeface="Carlito"/>
              <a:buAutoNum type="arabicPeriod"/>
            </a:pPr>
            <a:endParaRPr sz="20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320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Identify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remove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occupational</a:t>
            </a:r>
            <a:r>
              <a:rPr sz="2000" spc="-9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sensitisers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Clr>
                <a:srgbClr val="9DBEBD"/>
              </a:buClr>
              <a:buFont typeface="Carlito"/>
              <a:buAutoNum type="arabicPeriod"/>
            </a:pPr>
            <a:endParaRPr sz="20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390"/>
              </a:spcBef>
              <a:buClr>
                <a:srgbClr val="9DBEB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spc="30" dirty="0">
                <a:solidFill>
                  <a:srgbClr val="404040"/>
                </a:solidFill>
                <a:latin typeface="Carlito"/>
                <a:cs typeface="Carlito"/>
              </a:rPr>
              <a:t>Ask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about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NSAIDs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including</a:t>
            </a:r>
            <a:r>
              <a:rPr sz="2000" spc="-19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Aspirin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735" y="915288"/>
            <a:ext cx="688022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Written</a:t>
            </a:r>
            <a:r>
              <a:rPr spc="-800" dirty="0"/>
              <a:t> </a:t>
            </a:r>
            <a:r>
              <a:rPr spc="-260" dirty="0"/>
              <a:t>asthma</a:t>
            </a:r>
            <a:r>
              <a:rPr spc="-800" dirty="0"/>
              <a:t> </a:t>
            </a:r>
            <a:r>
              <a:rPr spc="-155" dirty="0"/>
              <a:t>–action</a:t>
            </a:r>
            <a:r>
              <a:rPr spc="-730" dirty="0"/>
              <a:t> </a:t>
            </a:r>
            <a:r>
              <a:rPr spc="-315" dirty="0"/>
              <a:t>plan: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5544" y="1711007"/>
            <a:ext cx="9943465" cy="45720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b="1" spc="-10" dirty="0">
                <a:latin typeface="Carlito"/>
                <a:cs typeface="Carlito"/>
              </a:rPr>
              <a:t>The </a:t>
            </a:r>
            <a:r>
              <a:rPr sz="1850" b="1" spc="-5" dirty="0">
                <a:latin typeface="Carlito"/>
                <a:cs typeface="Carlito"/>
              </a:rPr>
              <a:t>action plan </a:t>
            </a:r>
            <a:r>
              <a:rPr sz="1850" b="1" spc="-10" dirty="0">
                <a:latin typeface="Carlito"/>
                <a:cs typeface="Carlito"/>
              </a:rPr>
              <a:t>should</a:t>
            </a:r>
            <a:r>
              <a:rPr sz="1850" b="1" spc="-215" dirty="0">
                <a:latin typeface="Carlito"/>
                <a:cs typeface="Carlito"/>
              </a:rPr>
              <a:t> </a:t>
            </a:r>
            <a:r>
              <a:rPr sz="1850" b="1" spc="-5" dirty="0">
                <a:latin typeface="Carlito"/>
                <a:cs typeface="Carlito"/>
              </a:rPr>
              <a:t>include:</a:t>
            </a:r>
            <a:endParaRPr sz="1850">
              <a:latin typeface="Carlito"/>
              <a:cs typeface="Carlito"/>
            </a:endParaRPr>
          </a:p>
          <a:p>
            <a:pPr marL="298450" indent="-181610">
              <a:lnSpc>
                <a:spcPct val="100000"/>
              </a:lnSpc>
              <a:spcBef>
                <a:spcPts val="35"/>
              </a:spcBef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The</a:t>
            </a:r>
            <a:r>
              <a:rPr sz="1700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5" dirty="0">
                <a:solidFill>
                  <a:srgbClr val="404040"/>
                </a:solidFill>
                <a:latin typeface="Carlito"/>
                <a:cs typeface="Carlito"/>
              </a:rPr>
              <a:t>patient’s</a:t>
            </a:r>
            <a:r>
              <a:rPr sz="1700" spc="-16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5" dirty="0">
                <a:solidFill>
                  <a:srgbClr val="404040"/>
                </a:solidFill>
                <a:latin typeface="Carlito"/>
                <a:cs typeface="Carlito"/>
              </a:rPr>
              <a:t>usual</a:t>
            </a:r>
            <a:r>
              <a:rPr sz="1700" spc="-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5" dirty="0">
                <a:solidFill>
                  <a:srgbClr val="404040"/>
                </a:solidFill>
                <a:latin typeface="Carlito"/>
                <a:cs typeface="Carlito"/>
              </a:rPr>
              <a:t>asthma</a:t>
            </a:r>
            <a:r>
              <a:rPr sz="1700" spc="-9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medications</a:t>
            </a:r>
            <a:endParaRPr sz="1700">
              <a:latin typeface="Carlito"/>
              <a:cs typeface="Carlito"/>
            </a:endParaRPr>
          </a:p>
          <a:p>
            <a:pPr marL="298450" indent="-181610">
              <a:lnSpc>
                <a:spcPct val="100000"/>
              </a:lnSpc>
              <a:spcBef>
                <a:spcPts val="210"/>
              </a:spcBef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When/how</a:t>
            </a:r>
            <a:r>
              <a:rPr sz="1700" spc="-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15" dirty="0">
                <a:solidFill>
                  <a:srgbClr val="404040"/>
                </a:solidFill>
                <a:latin typeface="Carlito"/>
                <a:cs typeface="Carlito"/>
              </a:rPr>
              <a:t>to</a:t>
            </a:r>
            <a:r>
              <a:rPr sz="1700" spc="-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increase</a:t>
            </a:r>
            <a:r>
              <a:rPr sz="1700" spc="-1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-15" dirty="0">
                <a:solidFill>
                  <a:srgbClr val="404040"/>
                </a:solidFill>
                <a:latin typeface="Carlito"/>
                <a:cs typeface="Carlito"/>
              </a:rPr>
              <a:t>reliever</a:t>
            </a:r>
            <a:r>
              <a:rPr sz="1700" spc="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10" dirty="0">
                <a:solidFill>
                  <a:srgbClr val="404040"/>
                </a:solidFill>
                <a:latin typeface="Carlito"/>
                <a:cs typeface="Carlito"/>
              </a:rPr>
              <a:t>and</a:t>
            </a:r>
            <a:r>
              <a:rPr sz="170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controller</a:t>
            </a:r>
            <a:r>
              <a:rPr sz="1700" spc="-9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or</a:t>
            </a:r>
            <a:r>
              <a:rPr sz="1700" spc="-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10" dirty="0">
                <a:solidFill>
                  <a:srgbClr val="404040"/>
                </a:solidFill>
                <a:latin typeface="Carlito"/>
                <a:cs typeface="Carlito"/>
              </a:rPr>
              <a:t>start</a:t>
            </a:r>
            <a:r>
              <a:rPr sz="1700" spc="-1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OCS</a:t>
            </a:r>
            <a:endParaRPr sz="1700">
              <a:latin typeface="Carlito"/>
              <a:cs typeface="Carlito"/>
            </a:endParaRPr>
          </a:p>
          <a:p>
            <a:pPr marL="298450" indent="-181610">
              <a:lnSpc>
                <a:spcPct val="100000"/>
              </a:lnSpc>
              <a:spcBef>
                <a:spcPts val="140"/>
              </a:spcBef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How</a:t>
            </a:r>
            <a:r>
              <a:rPr sz="1700" spc="-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15" dirty="0">
                <a:solidFill>
                  <a:srgbClr val="404040"/>
                </a:solidFill>
                <a:latin typeface="Carlito"/>
                <a:cs typeface="Carlito"/>
              </a:rPr>
              <a:t>to</a:t>
            </a:r>
            <a:r>
              <a:rPr sz="1700" spc="-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10" dirty="0">
                <a:solidFill>
                  <a:srgbClr val="404040"/>
                </a:solidFill>
                <a:latin typeface="Carlito"/>
                <a:cs typeface="Carlito"/>
              </a:rPr>
              <a:t>access</a:t>
            </a:r>
            <a:r>
              <a:rPr sz="1700" spc="-9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rlito"/>
                <a:cs typeface="Carlito"/>
              </a:rPr>
              <a:t>medical</a:t>
            </a:r>
            <a:r>
              <a:rPr sz="1700" spc="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10" dirty="0">
                <a:solidFill>
                  <a:srgbClr val="404040"/>
                </a:solidFill>
                <a:latin typeface="Carlito"/>
                <a:cs typeface="Carlito"/>
              </a:rPr>
              <a:t>care</a:t>
            </a:r>
            <a:r>
              <a:rPr sz="1700" spc="-1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rlito"/>
                <a:cs typeface="Carlito"/>
              </a:rPr>
              <a:t>if</a:t>
            </a:r>
            <a:r>
              <a:rPr sz="1700" spc="-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rlito"/>
                <a:cs typeface="Carlito"/>
              </a:rPr>
              <a:t>symptoms</a:t>
            </a:r>
            <a:r>
              <a:rPr sz="1700" spc="-9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rlito"/>
                <a:cs typeface="Carlito"/>
              </a:rPr>
              <a:t>fail</a:t>
            </a:r>
            <a:r>
              <a:rPr sz="1700" spc="-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15" dirty="0">
                <a:solidFill>
                  <a:srgbClr val="404040"/>
                </a:solidFill>
                <a:latin typeface="Carlito"/>
                <a:cs typeface="Carlito"/>
              </a:rPr>
              <a:t>to</a:t>
            </a:r>
            <a:r>
              <a:rPr sz="1700" spc="-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respond</a:t>
            </a:r>
            <a:endParaRPr sz="1700">
              <a:latin typeface="Carlito"/>
              <a:cs typeface="Carlito"/>
            </a:endParaRPr>
          </a:p>
          <a:p>
            <a:pPr marL="12700">
              <a:lnSpc>
                <a:spcPts val="2200"/>
              </a:lnSpc>
              <a:spcBef>
                <a:spcPts val="1265"/>
              </a:spcBef>
            </a:pPr>
            <a:r>
              <a:rPr sz="1850" b="1" spc="5" dirty="0">
                <a:latin typeface="Carlito"/>
                <a:cs typeface="Carlito"/>
              </a:rPr>
              <a:t>Increase </a:t>
            </a:r>
            <a:r>
              <a:rPr sz="1850" b="1" dirty="0">
                <a:latin typeface="Carlito"/>
                <a:cs typeface="Carlito"/>
              </a:rPr>
              <a:t>inhaled</a:t>
            </a:r>
            <a:r>
              <a:rPr sz="1850" b="1" spc="280" dirty="0">
                <a:latin typeface="Carlito"/>
                <a:cs typeface="Carlito"/>
              </a:rPr>
              <a:t> </a:t>
            </a:r>
            <a:r>
              <a:rPr sz="1850" b="1" spc="20" dirty="0">
                <a:latin typeface="Carlito"/>
                <a:cs typeface="Carlito"/>
              </a:rPr>
              <a:t>reliever</a:t>
            </a:r>
            <a:endParaRPr sz="1850">
              <a:latin typeface="Carlito"/>
              <a:cs typeface="Carlito"/>
            </a:endParaRPr>
          </a:p>
          <a:p>
            <a:pPr marL="298450" indent="-181610">
              <a:lnSpc>
                <a:spcPts val="2020"/>
              </a:lnSpc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1700" spc="5" dirty="0">
                <a:solidFill>
                  <a:srgbClr val="404040"/>
                </a:solidFill>
                <a:latin typeface="Carlito"/>
                <a:cs typeface="Carlito"/>
              </a:rPr>
              <a:t>Increase</a:t>
            </a:r>
            <a:r>
              <a:rPr sz="1700" spc="-1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frequency</a:t>
            </a:r>
            <a:r>
              <a:rPr sz="1700" spc="-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10" dirty="0">
                <a:solidFill>
                  <a:srgbClr val="404040"/>
                </a:solidFill>
                <a:latin typeface="Carlito"/>
                <a:cs typeface="Carlito"/>
              </a:rPr>
              <a:t>as</a:t>
            </a:r>
            <a:r>
              <a:rPr sz="1700" spc="-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rlito"/>
                <a:cs typeface="Carlito"/>
              </a:rPr>
              <a:t>needed,</a:t>
            </a:r>
            <a:r>
              <a:rPr sz="1700" spc="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rlito"/>
                <a:cs typeface="Carlito"/>
              </a:rPr>
              <a:t>Adding</a:t>
            </a: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5" dirty="0">
                <a:solidFill>
                  <a:srgbClr val="404040"/>
                </a:solidFill>
                <a:latin typeface="Carlito"/>
                <a:cs typeface="Carlito"/>
              </a:rPr>
              <a:t>spacer</a:t>
            </a:r>
            <a:r>
              <a:rPr sz="1700" spc="-9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for</a:t>
            </a:r>
            <a:r>
              <a:rPr sz="1700" spc="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10" dirty="0">
                <a:solidFill>
                  <a:srgbClr val="404040"/>
                </a:solidFill>
                <a:latin typeface="Carlito"/>
                <a:cs typeface="Carlito"/>
              </a:rPr>
              <a:t>pMDI</a:t>
            </a:r>
            <a:r>
              <a:rPr sz="1700" spc="-6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may</a:t>
            </a:r>
            <a:r>
              <a:rPr sz="1700" spc="-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5" dirty="0">
                <a:solidFill>
                  <a:srgbClr val="404040"/>
                </a:solidFill>
                <a:latin typeface="Carlito"/>
                <a:cs typeface="Carlito"/>
              </a:rPr>
              <a:t>be</a:t>
            </a:r>
            <a:r>
              <a:rPr sz="1700" spc="-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rlito"/>
                <a:cs typeface="Carlito"/>
              </a:rPr>
              <a:t>helpful</a:t>
            </a:r>
            <a:endParaRPr sz="17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850" b="1" dirty="0">
                <a:latin typeface="Carlito"/>
                <a:cs typeface="Carlito"/>
              </a:rPr>
              <a:t>Early </a:t>
            </a:r>
            <a:r>
              <a:rPr sz="1850" b="1" spc="-5" dirty="0">
                <a:latin typeface="Carlito"/>
                <a:cs typeface="Carlito"/>
              </a:rPr>
              <a:t>and </a:t>
            </a:r>
            <a:r>
              <a:rPr sz="1850" b="1" spc="-20" dirty="0">
                <a:latin typeface="Carlito"/>
                <a:cs typeface="Carlito"/>
              </a:rPr>
              <a:t>rapid </a:t>
            </a:r>
            <a:r>
              <a:rPr sz="1850" b="1" dirty="0">
                <a:latin typeface="Carlito"/>
                <a:cs typeface="Carlito"/>
              </a:rPr>
              <a:t>increase in inhaled</a:t>
            </a:r>
            <a:r>
              <a:rPr sz="1850" b="1" spc="-85" dirty="0">
                <a:latin typeface="Carlito"/>
                <a:cs typeface="Carlito"/>
              </a:rPr>
              <a:t> </a:t>
            </a:r>
            <a:r>
              <a:rPr sz="1850" b="1" dirty="0">
                <a:latin typeface="Carlito"/>
                <a:cs typeface="Carlito"/>
              </a:rPr>
              <a:t>controller</a:t>
            </a:r>
            <a:endParaRPr sz="1850">
              <a:latin typeface="Carlito"/>
              <a:cs typeface="Carlito"/>
            </a:endParaRPr>
          </a:p>
          <a:p>
            <a:pPr marL="298450" indent="-181610">
              <a:lnSpc>
                <a:spcPct val="100000"/>
              </a:lnSpc>
              <a:spcBef>
                <a:spcPts val="35"/>
              </a:spcBef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1700" spc="20" dirty="0">
                <a:solidFill>
                  <a:srgbClr val="404040"/>
                </a:solidFill>
                <a:latin typeface="Carlito"/>
                <a:cs typeface="Carlito"/>
              </a:rPr>
              <a:t>Up</a:t>
            </a:r>
            <a:r>
              <a:rPr sz="1700" spc="-9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15" dirty="0">
                <a:solidFill>
                  <a:srgbClr val="404040"/>
                </a:solidFill>
                <a:latin typeface="Carlito"/>
                <a:cs typeface="Carlito"/>
              </a:rPr>
              <a:t>to</a:t>
            </a:r>
            <a:r>
              <a:rPr sz="1700" spc="-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maximum</a:t>
            </a:r>
            <a:r>
              <a:rPr sz="1700" spc="-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5" dirty="0">
                <a:solidFill>
                  <a:srgbClr val="404040"/>
                </a:solidFill>
                <a:latin typeface="Carlito"/>
                <a:cs typeface="Carlito"/>
              </a:rPr>
              <a:t>ICS</a:t>
            </a:r>
            <a:r>
              <a:rPr sz="1700" spc="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of</a:t>
            </a:r>
            <a:r>
              <a:rPr sz="1700" spc="-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20" dirty="0">
                <a:solidFill>
                  <a:srgbClr val="404040"/>
                </a:solidFill>
                <a:latin typeface="Carlito"/>
                <a:cs typeface="Carlito"/>
              </a:rPr>
              <a:t>2000mcg</a:t>
            </a:r>
            <a:r>
              <a:rPr sz="1700" spc="-1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5" dirty="0">
                <a:solidFill>
                  <a:srgbClr val="404040"/>
                </a:solidFill>
                <a:latin typeface="Carlito"/>
                <a:cs typeface="Carlito"/>
              </a:rPr>
              <a:t>BDP/day</a:t>
            </a:r>
            <a:r>
              <a:rPr sz="1700" spc="-19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or</a:t>
            </a:r>
            <a:r>
              <a:rPr sz="1700" spc="-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rlito"/>
                <a:cs typeface="Carlito"/>
              </a:rPr>
              <a:t>equivalent</a:t>
            </a:r>
            <a:endParaRPr sz="1700">
              <a:latin typeface="Carlito"/>
              <a:cs typeface="Carlito"/>
            </a:endParaRPr>
          </a:p>
          <a:p>
            <a:pPr marL="298450" indent="-181610">
              <a:lnSpc>
                <a:spcPct val="100000"/>
              </a:lnSpc>
              <a:spcBef>
                <a:spcPts val="210"/>
              </a:spcBef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Options</a:t>
            </a:r>
            <a:r>
              <a:rPr sz="1700" spc="-9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rlito"/>
                <a:cs typeface="Carlito"/>
              </a:rPr>
              <a:t>depend</a:t>
            </a:r>
            <a:r>
              <a:rPr sz="1700" spc="5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5" dirty="0">
                <a:solidFill>
                  <a:srgbClr val="404040"/>
                </a:solidFill>
                <a:latin typeface="Carlito"/>
                <a:cs typeface="Carlito"/>
              </a:rPr>
              <a:t>on</a:t>
            </a:r>
            <a:r>
              <a:rPr sz="170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5" dirty="0">
                <a:solidFill>
                  <a:srgbClr val="404040"/>
                </a:solidFill>
                <a:latin typeface="Carlito"/>
                <a:cs typeface="Carlito"/>
              </a:rPr>
              <a:t>usual</a:t>
            </a:r>
            <a:r>
              <a:rPr sz="1700" spc="-1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controller</a:t>
            </a:r>
            <a:r>
              <a:rPr sz="1700" spc="-9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medication</a:t>
            </a:r>
            <a:r>
              <a:rPr sz="170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10" dirty="0">
                <a:solidFill>
                  <a:srgbClr val="404040"/>
                </a:solidFill>
                <a:latin typeface="Carlito"/>
                <a:cs typeface="Carlito"/>
              </a:rPr>
              <a:t>and</a:t>
            </a:r>
            <a:r>
              <a:rPr sz="1700" spc="-9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5" dirty="0">
                <a:solidFill>
                  <a:srgbClr val="404040"/>
                </a:solidFill>
                <a:latin typeface="Carlito"/>
                <a:cs typeface="Carlito"/>
              </a:rPr>
              <a:t>type</a:t>
            </a:r>
            <a:r>
              <a:rPr sz="1700" spc="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of</a:t>
            </a:r>
            <a:r>
              <a:rPr sz="1700" spc="-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15" dirty="0">
                <a:solidFill>
                  <a:srgbClr val="404040"/>
                </a:solidFill>
                <a:latin typeface="Carlito"/>
                <a:cs typeface="Carlito"/>
              </a:rPr>
              <a:t>LABA</a:t>
            </a:r>
            <a:endParaRPr sz="1700">
              <a:latin typeface="Carlito"/>
              <a:cs typeface="Carlito"/>
            </a:endParaRPr>
          </a:p>
          <a:p>
            <a:pPr marL="12700">
              <a:lnSpc>
                <a:spcPts val="2200"/>
              </a:lnSpc>
              <a:spcBef>
                <a:spcPts val="1190"/>
              </a:spcBef>
            </a:pPr>
            <a:r>
              <a:rPr sz="1850" b="1" dirty="0">
                <a:latin typeface="Carlito"/>
                <a:cs typeface="Carlito"/>
              </a:rPr>
              <a:t>Add </a:t>
            </a:r>
            <a:r>
              <a:rPr sz="1850" b="1" spc="-20" dirty="0">
                <a:latin typeface="Carlito"/>
                <a:cs typeface="Carlito"/>
              </a:rPr>
              <a:t>oral </a:t>
            </a:r>
            <a:r>
              <a:rPr sz="1850" b="1" dirty="0">
                <a:latin typeface="Carlito"/>
                <a:cs typeface="Carlito"/>
              </a:rPr>
              <a:t>corticosteroids if</a:t>
            </a:r>
            <a:r>
              <a:rPr sz="1850" b="1" spc="65" dirty="0">
                <a:latin typeface="Carlito"/>
                <a:cs typeface="Carlito"/>
              </a:rPr>
              <a:t> </a:t>
            </a:r>
            <a:r>
              <a:rPr sz="1850" b="1" spc="15" dirty="0">
                <a:latin typeface="Carlito"/>
                <a:cs typeface="Carlito"/>
              </a:rPr>
              <a:t>needed</a:t>
            </a:r>
            <a:endParaRPr sz="1850">
              <a:latin typeface="Carlito"/>
              <a:cs typeface="Carlito"/>
            </a:endParaRPr>
          </a:p>
          <a:p>
            <a:pPr marL="298450" indent="-181610">
              <a:lnSpc>
                <a:spcPts val="2020"/>
              </a:lnSpc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Adults:</a:t>
            </a:r>
            <a:r>
              <a:rPr sz="1700" spc="-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rlito"/>
                <a:cs typeface="Carlito"/>
              </a:rPr>
              <a:t>prednisolone</a:t>
            </a:r>
            <a:r>
              <a:rPr sz="1700" spc="-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25" dirty="0">
                <a:solidFill>
                  <a:srgbClr val="404040"/>
                </a:solidFill>
                <a:latin typeface="Carlito"/>
                <a:cs typeface="Carlito"/>
              </a:rPr>
              <a:t>1mg/kg/day</a:t>
            </a:r>
            <a:r>
              <a:rPr sz="1700" spc="-19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5" dirty="0">
                <a:solidFill>
                  <a:srgbClr val="404040"/>
                </a:solidFill>
                <a:latin typeface="Carlito"/>
                <a:cs typeface="Carlito"/>
              </a:rPr>
              <a:t>up</a:t>
            </a:r>
            <a:r>
              <a:rPr sz="170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15" dirty="0">
                <a:solidFill>
                  <a:srgbClr val="404040"/>
                </a:solidFill>
                <a:latin typeface="Carlito"/>
                <a:cs typeface="Carlito"/>
              </a:rPr>
              <a:t>to</a:t>
            </a:r>
            <a:r>
              <a:rPr sz="1700" spc="-9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15" dirty="0">
                <a:solidFill>
                  <a:srgbClr val="404040"/>
                </a:solidFill>
                <a:latin typeface="Carlito"/>
                <a:cs typeface="Carlito"/>
              </a:rPr>
              <a:t>50mg,</a:t>
            </a:r>
            <a:r>
              <a:rPr sz="1700" spc="-7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usually</a:t>
            </a:r>
            <a:r>
              <a:rPr sz="1700" spc="-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35" dirty="0">
                <a:solidFill>
                  <a:srgbClr val="404040"/>
                </a:solidFill>
                <a:latin typeface="Carlito"/>
                <a:cs typeface="Carlito"/>
              </a:rPr>
              <a:t>5-7</a:t>
            </a:r>
            <a:r>
              <a:rPr sz="1700" spc="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days</a:t>
            </a:r>
            <a:endParaRPr sz="1700">
              <a:latin typeface="Carlito"/>
              <a:cs typeface="Carlito"/>
            </a:endParaRPr>
          </a:p>
          <a:p>
            <a:pPr marL="298450" indent="-181610">
              <a:lnSpc>
                <a:spcPct val="100000"/>
              </a:lnSpc>
              <a:spcBef>
                <a:spcPts val="215"/>
              </a:spcBef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1700" spc="-5" dirty="0">
                <a:solidFill>
                  <a:srgbClr val="404040"/>
                </a:solidFill>
                <a:latin typeface="Carlito"/>
                <a:cs typeface="Carlito"/>
              </a:rPr>
              <a:t>Children:</a:t>
            </a:r>
            <a:r>
              <a:rPr sz="1700" spc="-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20" dirty="0">
                <a:solidFill>
                  <a:srgbClr val="404040"/>
                </a:solidFill>
                <a:latin typeface="Carlito"/>
                <a:cs typeface="Carlito"/>
              </a:rPr>
              <a:t>1-2mg/kg/day</a:t>
            </a:r>
            <a:r>
              <a:rPr sz="1700" spc="-19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5" dirty="0">
                <a:solidFill>
                  <a:srgbClr val="404040"/>
                </a:solidFill>
                <a:latin typeface="Carlito"/>
                <a:cs typeface="Carlito"/>
              </a:rPr>
              <a:t>up</a:t>
            </a:r>
            <a:r>
              <a:rPr sz="1700" spc="-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15" dirty="0">
                <a:solidFill>
                  <a:srgbClr val="404040"/>
                </a:solidFill>
                <a:latin typeface="Carlito"/>
                <a:cs typeface="Carlito"/>
              </a:rPr>
              <a:t>to</a:t>
            </a:r>
            <a:r>
              <a:rPr sz="1700" spc="-9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15" dirty="0">
                <a:solidFill>
                  <a:srgbClr val="404040"/>
                </a:solidFill>
                <a:latin typeface="Carlito"/>
                <a:cs typeface="Carlito"/>
              </a:rPr>
              <a:t>40mg,</a:t>
            </a:r>
            <a:r>
              <a:rPr sz="1700" spc="-7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usually</a:t>
            </a:r>
            <a:r>
              <a:rPr sz="1700" spc="-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30" dirty="0">
                <a:solidFill>
                  <a:srgbClr val="404040"/>
                </a:solidFill>
                <a:latin typeface="Carlito"/>
                <a:cs typeface="Carlito"/>
              </a:rPr>
              <a:t>3-5</a:t>
            </a:r>
            <a:r>
              <a:rPr sz="1700" spc="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days</a:t>
            </a:r>
            <a:endParaRPr sz="1700">
              <a:latin typeface="Carlito"/>
              <a:cs typeface="Carlito"/>
            </a:endParaRPr>
          </a:p>
          <a:p>
            <a:pPr marL="298450" indent="-181610">
              <a:lnSpc>
                <a:spcPct val="100000"/>
              </a:lnSpc>
              <a:spcBef>
                <a:spcPts val="210"/>
              </a:spcBef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1700" spc="-20" dirty="0">
                <a:solidFill>
                  <a:srgbClr val="404040"/>
                </a:solidFill>
                <a:latin typeface="Carlito"/>
                <a:cs typeface="Carlito"/>
              </a:rPr>
              <a:t>Tapering </a:t>
            </a: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not </a:t>
            </a:r>
            <a:r>
              <a:rPr sz="1700" spc="-10" dirty="0">
                <a:solidFill>
                  <a:srgbClr val="404040"/>
                </a:solidFill>
                <a:latin typeface="Carlito"/>
                <a:cs typeface="Carlito"/>
              </a:rPr>
              <a:t>needed if </a:t>
            </a:r>
            <a:r>
              <a:rPr sz="1700" spc="-15" dirty="0">
                <a:solidFill>
                  <a:srgbClr val="404040"/>
                </a:solidFill>
                <a:latin typeface="Carlito"/>
                <a:cs typeface="Carlito"/>
              </a:rPr>
              <a:t>taken </a:t>
            </a: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for </a:t>
            </a:r>
            <a:r>
              <a:rPr sz="1700" spc="-10" dirty="0">
                <a:solidFill>
                  <a:srgbClr val="404040"/>
                </a:solidFill>
                <a:latin typeface="Carlito"/>
                <a:cs typeface="Carlito"/>
              </a:rPr>
              <a:t>less </a:t>
            </a:r>
            <a:r>
              <a:rPr sz="1700" spc="10" dirty="0">
                <a:solidFill>
                  <a:srgbClr val="404040"/>
                </a:solidFill>
                <a:latin typeface="Carlito"/>
                <a:cs typeface="Carlito"/>
              </a:rPr>
              <a:t>than 2</a:t>
            </a:r>
            <a:r>
              <a:rPr sz="1700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-15" dirty="0">
                <a:solidFill>
                  <a:srgbClr val="404040"/>
                </a:solidFill>
                <a:latin typeface="Carlito"/>
                <a:cs typeface="Carlito"/>
              </a:rPr>
              <a:t>weeks</a:t>
            </a:r>
            <a:endParaRPr sz="1700">
              <a:latin typeface="Carlito"/>
              <a:cs typeface="Carlito"/>
            </a:endParaRPr>
          </a:p>
          <a:p>
            <a:pPr marL="298450" marR="5080" indent="-180975">
              <a:lnSpc>
                <a:spcPts val="1650"/>
              </a:lnSpc>
              <a:spcBef>
                <a:spcPts val="595"/>
              </a:spcBef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1700" spc="-15" dirty="0">
                <a:solidFill>
                  <a:srgbClr val="404040"/>
                </a:solidFill>
                <a:latin typeface="Carlito"/>
                <a:cs typeface="Carlito"/>
              </a:rPr>
              <a:t>Remember</a:t>
            </a:r>
            <a:r>
              <a:rPr sz="1700" spc="6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15" dirty="0">
                <a:solidFill>
                  <a:srgbClr val="404040"/>
                </a:solidFill>
                <a:latin typeface="Carlito"/>
                <a:cs typeface="Carlito"/>
              </a:rPr>
              <a:t>to</a:t>
            </a:r>
            <a:r>
              <a:rPr sz="170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rlito"/>
                <a:cs typeface="Carlito"/>
              </a:rPr>
              <a:t>advise</a:t>
            </a:r>
            <a:r>
              <a:rPr sz="1700" spc="-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5" dirty="0">
                <a:solidFill>
                  <a:srgbClr val="404040"/>
                </a:solidFill>
                <a:latin typeface="Carlito"/>
                <a:cs typeface="Carlito"/>
              </a:rPr>
              <a:t>patients</a:t>
            </a:r>
            <a:r>
              <a:rPr sz="1700" spc="-8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5" dirty="0">
                <a:solidFill>
                  <a:srgbClr val="404040"/>
                </a:solidFill>
                <a:latin typeface="Carlito"/>
                <a:cs typeface="Carlito"/>
              </a:rPr>
              <a:t>about</a:t>
            </a:r>
            <a:r>
              <a:rPr sz="1700" spc="-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common</a:t>
            </a:r>
            <a:r>
              <a:rPr sz="1700" spc="-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rlito"/>
                <a:cs typeface="Carlito"/>
              </a:rPr>
              <a:t>side-effects </a:t>
            </a:r>
            <a:r>
              <a:rPr sz="1700" spc="-10" dirty="0">
                <a:solidFill>
                  <a:srgbClr val="404040"/>
                </a:solidFill>
                <a:latin typeface="Carlito"/>
                <a:cs typeface="Carlito"/>
              </a:rPr>
              <a:t>(sleep</a:t>
            </a:r>
            <a:r>
              <a:rPr sz="1700" spc="6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5" dirty="0">
                <a:solidFill>
                  <a:srgbClr val="404040"/>
                </a:solidFill>
                <a:latin typeface="Carlito"/>
                <a:cs typeface="Carlito"/>
              </a:rPr>
              <a:t>disturbance,</a:t>
            </a:r>
            <a:r>
              <a:rPr sz="1700" spc="-1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increased</a:t>
            </a:r>
            <a:r>
              <a:rPr sz="1700" spc="-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appetite,</a:t>
            </a:r>
            <a:r>
              <a:rPr sz="1700" spc="-6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rlito"/>
                <a:cs typeface="Carlito"/>
              </a:rPr>
              <a:t>reflux,</a:t>
            </a:r>
            <a:r>
              <a:rPr sz="1700" spc="-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404040"/>
                </a:solidFill>
                <a:latin typeface="Carlito"/>
                <a:cs typeface="Carlito"/>
              </a:rPr>
              <a:t>mood  </a:t>
            </a:r>
            <a:r>
              <a:rPr sz="1700" spc="5" dirty="0">
                <a:solidFill>
                  <a:srgbClr val="404040"/>
                </a:solidFill>
                <a:latin typeface="Carlito"/>
                <a:cs typeface="Carlito"/>
              </a:rPr>
              <a:t>changes)</a:t>
            </a:r>
            <a:endParaRPr sz="1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0175" y="2629852"/>
            <a:ext cx="942530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5" dirty="0"/>
              <a:t>Managing</a:t>
            </a:r>
            <a:r>
              <a:rPr spc="-780" dirty="0"/>
              <a:t> </a:t>
            </a:r>
            <a:r>
              <a:rPr spc="-315" dirty="0"/>
              <a:t>exacerbations</a:t>
            </a:r>
            <a:r>
              <a:rPr spc="-760" dirty="0"/>
              <a:t> </a:t>
            </a:r>
            <a:r>
              <a:rPr spc="-220" dirty="0"/>
              <a:t>in</a:t>
            </a:r>
            <a:r>
              <a:rPr spc="-580" dirty="0"/>
              <a:t> </a:t>
            </a:r>
            <a:r>
              <a:rPr spc="-280" dirty="0"/>
              <a:t>primary</a:t>
            </a:r>
            <a:r>
              <a:rPr spc="-795" dirty="0"/>
              <a:t> </a:t>
            </a:r>
            <a:r>
              <a:rPr spc="-310" dirty="0"/>
              <a:t>care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4675" y="9521"/>
            <a:ext cx="57531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9478" y="2469832"/>
            <a:ext cx="8890000" cy="137858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 marR="5080">
              <a:lnSpc>
                <a:spcPts val="4880"/>
              </a:lnSpc>
              <a:spcBef>
                <a:spcPts val="1000"/>
              </a:spcBef>
            </a:pPr>
            <a:r>
              <a:rPr spc="-155" dirty="0"/>
              <a:t>Managing</a:t>
            </a:r>
            <a:r>
              <a:rPr spc="-780" dirty="0"/>
              <a:t> </a:t>
            </a:r>
            <a:r>
              <a:rPr spc="-320" dirty="0"/>
              <a:t>exacerbations</a:t>
            </a:r>
            <a:r>
              <a:rPr spc="-760" dirty="0"/>
              <a:t> </a:t>
            </a:r>
            <a:r>
              <a:rPr spc="-220" dirty="0"/>
              <a:t>in</a:t>
            </a:r>
            <a:r>
              <a:rPr spc="-585" dirty="0"/>
              <a:t> </a:t>
            </a:r>
            <a:r>
              <a:rPr spc="-305" dirty="0"/>
              <a:t>acute</a:t>
            </a:r>
            <a:r>
              <a:rPr spc="-745" dirty="0"/>
              <a:t> </a:t>
            </a:r>
            <a:r>
              <a:rPr spc="-310" dirty="0"/>
              <a:t>care  </a:t>
            </a:r>
            <a:r>
              <a:rPr spc="-265" dirty="0"/>
              <a:t>settings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375" y="9525"/>
            <a:ext cx="5495925" cy="677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735" y="915288"/>
            <a:ext cx="526161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65" dirty="0"/>
              <a:t>Asthma-COPD</a:t>
            </a:r>
            <a:r>
              <a:rPr spc="-819" dirty="0"/>
              <a:t> </a:t>
            </a:r>
            <a:r>
              <a:rPr spc="-275" dirty="0"/>
              <a:t>overlap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0294" y="1838642"/>
            <a:ext cx="10062845" cy="42265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ct val="89700"/>
              </a:lnSpc>
              <a:spcBef>
                <a:spcPts val="375"/>
              </a:spcBef>
            </a:pPr>
            <a:r>
              <a:rPr sz="2000" spc="15" dirty="0">
                <a:latin typeface="Carlito"/>
                <a:cs typeface="Carlito"/>
              </a:rPr>
              <a:t>Asthma-COPD </a:t>
            </a:r>
            <a:r>
              <a:rPr sz="2000" spc="-10" dirty="0">
                <a:latin typeface="Carlito"/>
                <a:cs typeface="Carlito"/>
              </a:rPr>
              <a:t>overlap </a:t>
            </a:r>
            <a:r>
              <a:rPr sz="2000" spc="10" dirty="0">
                <a:latin typeface="Carlito"/>
                <a:cs typeface="Carlito"/>
              </a:rPr>
              <a:t>(ACO) </a:t>
            </a:r>
            <a:r>
              <a:rPr sz="2000" spc="-5" dirty="0">
                <a:latin typeface="Carlito"/>
                <a:cs typeface="Carlito"/>
              </a:rPr>
              <a:t>is </a:t>
            </a:r>
            <a:r>
              <a:rPr sz="2000" spc="-20" dirty="0">
                <a:latin typeface="Carlito"/>
                <a:cs typeface="Carlito"/>
              </a:rPr>
              <a:t>characterized </a:t>
            </a:r>
            <a:r>
              <a:rPr sz="2000" spc="5" dirty="0">
                <a:latin typeface="Carlito"/>
                <a:cs typeface="Carlito"/>
              </a:rPr>
              <a:t>by </a:t>
            </a:r>
            <a:r>
              <a:rPr sz="2000" dirty="0">
                <a:latin typeface="Carlito"/>
                <a:cs typeface="Carlito"/>
              </a:rPr>
              <a:t>persistent </a:t>
            </a:r>
            <a:r>
              <a:rPr sz="2000" spc="-10" dirty="0">
                <a:latin typeface="Carlito"/>
                <a:cs typeface="Carlito"/>
              </a:rPr>
              <a:t>airflow </a:t>
            </a:r>
            <a:r>
              <a:rPr sz="2000" dirty="0">
                <a:latin typeface="Carlito"/>
                <a:cs typeface="Carlito"/>
              </a:rPr>
              <a:t>limitation with </a:t>
            </a:r>
            <a:r>
              <a:rPr sz="2000" spc="-15" dirty="0">
                <a:latin typeface="Carlito"/>
                <a:cs typeface="Carlito"/>
              </a:rPr>
              <a:t>several </a:t>
            </a:r>
            <a:r>
              <a:rPr sz="2000" spc="-20" dirty="0">
                <a:latin typeface="Carlito"/>
                <a:cs typeface="Carlito"/>
              </a:rPr>
              <a:t>features  </a:t>
            </a:r>
            <a:r>
              <a:rPr sz="2000" spc="5" dirty="0">
                <a:latin typeface="Carlito"/>
                <a:cs typeface="Carlito"/>
              </a:rPr>
              <a:t>usually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spc="5" dirty="0">
                <a:latin typeface="Carlito"/>
                <a:cs typeface="Carlito"/>
              </a:rPr>
              <a:t>associated</a:t>
            </a:r>
            <a:r>
              <a:rPr sz="2000" spc="-9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with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spc="20" dirty="0">
                <a:latin typeface="Carlito"/>
                <a:cs typeface="Carlito"/>
              </a:rPr>
              <a:t>asthma</a:t>
            </a:r>
            <a:r>
              <a:rPr sz="2000" spc="-150" dirty="0">
                <a:latin typeface="Carlito"/>
                <a:cs typeface="Carlito"/>
              </a:rPr>
              <a:t> </a:t>
            </a:r>
            <a:r>
              <a:rPr sz="2000" spc="5" dirty="0">
                <a:latin typeface="Carlito"/>
                <a:cs typeface="Carlito"/>
              </a:rPr>
              <a:t>and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several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features</a:t>
            </a:r>
            <a:r>
              <a:rPr sz="2000" spc="105" dirty="0">
                <a:latin typeface="Carlito"/>
                <a:cs typeface="Carlito"/>
              </a:rPr>
              <a:t> </a:t>
            </a:r>
            <a:r>
              <a:rPr sz="2000" spc="5" dirty="0">
                <a:latin typeface="Carlito"/>
                <a:cs typeface="Carlito"/>
              </a:rPr>
              <a:t>usually</a:t>
            </a:r>
            <a:r>
              <a:rPr sz="2000" spc="-90" dirty="0">
                <a:latin typeface="Carlito"/>
                <a:cs typeface="Carlito"/>
              </a:rPr>
              <a:t> </a:t>
            </a:r>
            <a:r>
              <a:rPr sz="2000" spc="5" dirty="0">
                <a:latin typeface="Carlito"/>
                <a:cs typeface="Carlito"/>
              </a:rPr>
              <a:t>associated</a:t>
            </a:r>
            <a:r>
              <a:rPr sz="2000" spc="-9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with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COPD.</a:t>
            </a:r>
            <a:r>
              <a:rPr sz="2000" spc="-65" dirty="0">
                <a:latin typeface="Carlito"/>
                <a:cs typeface="Carlito"/>
              </a:rPr>
              <a:t> </a:t>
            </a:r>
            <a:r>
              <a:rPr sz="2000" spc="20" dirty="0">
                <a:latin typeface="Carlito"/>
                <a:cs typeface="Carlito"/>
              </a:rPr>
              <a:t>Asthma-COPD  </a:t>
            </a:r>
            <a:r>
              <a:rPr sz="2000" spc="-10" dirty="0">
                <a:latin typeface="Carlito"/>
                <a:cs typeface="Carlito"/>
              </a:rPr>
              <a:t>overlap </a:t>
            </a:r>
            <a:r>
              <a:rPr sz="2000" spc="-5" dirty="0">
                <a:latin typeface="Carlito"/>
                <a:cs typeface="Carlito"/>
              </a:rPr>
              <a:t>is </a:t>
            </a:r>
            <a:r>
              <a:rPr sz="2000" spc="-20" dirty="0">
                <a:latin typeface="Carlito"/>
                <a:cs typeface="Carlito"/>
              </a:rPr>
              <a:t>therefore </a:t>
            </a:r>
            <a:r>
              <a:rPr sz="2000" spc="-10" dirty="0">
                <a:latin typeface="Carlito"/>
                <a:cs typeface="Carlito"/>
              </a:rPr>
              <a:t>identified </a:t>
            </a:r>
            <a:r>
              <a:rPr sz="2000" dirty="0">
                <a:latin typeface="Carlito"/>
                <a:cs typeface="Carlito"/>
              </a:rPr>
              <a:t>in </a:t>
            </a:r>
            <a:r>
              <a:rPr sz="2000" spc="-10" dirty="0">
                <a:latin typeface="Carlito"/>
                <a:cs typeface="Carlito"/>
              </a:rPr>
              <a:t>clinical </a:t>
            </a:r>
            <a:r>
              <a:rPr sz="2000" spc="-20" dirty="0">
                <a:latin typeface="Carlito"/>
                <a:cs typeface="Carlito"/>
              </a:rPr>
              <a:t>practice </a:t>
            </a:r>
            <a:r>
              <a:rPr sz="2000" spc="5" dirty="0">
                <a:latin typeface="Carlito"/>
                <a:cs typeface="Carlito"/>
              </a:rPr>
              <a:t>by the </a:t>
            </a:r>
            <a:r>
              <a:rPr sz="2000" spc="-20" dirty="0">
                <a:latin typeface="Carlito"/>
                <a:cs typeface="Carlito"/>
              </a:rPr>
              <a:t>features </a:t>
            </a:r>
            <a:r>
              <a:rPr sz="2000" spc="5" dirty="0">
                <a:latin typeface="Carlito"/>
                <a:cs typeface="Carlito"/>
              </a:rPr>
              <a:t>that </a:t>
            </a:r>
            <a:r>
              <a:rPr sz="2000" spc="-5" dirty="0">
                <a:latin typeface="Carlito"/>
                <a:cs typeface="Carlito"/>
              </a:rPr>
              <a:t>it </a:t>
            </a:r>
            <a:r>
              <a:rPr sz="2000" dirty="0">
                <a:latin typeface="Carlito"/>
                <a:cs typeface="Carlito"/>
              </a:rPr>
              <a:t>shares with both </a:t>
            </a:r>
            <a:r>
              <a:rPr sz="2000" spc="20" dirty="0">
                <a:latin typeface="Carlito"/>
                <a:cs typeface="Carlito"/>
              </a:rPr>
              <a:t>asthma  </a:t>
            </a:r>
            <a:r>
              <a:rPr sz="2000" spc="5" dirty="0">
                <a:latin typeface="Carlito"/>
                <a:cs typeface="Carlito"/>
              </a:rPr>
              <a:t>and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COPD.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ts val="2100"/>
              </a:lnSpc>
              <a:spcBef>
                <a:spcPts val="620"/>
              </a:spcBef>
            </a:pPr>
            <a:r>
              <a:rPr sz="2000" spc="-5" dirty="0">
                <a:latin typeface="Carlito"/>
                <a:cs typeface="Carlito"/>
              </a:rPr>
              <a:t>This is </a:t>
            </a:r>
            <a:r>
              <a:rPr sz="2000" dirty="0">
                <a:latin typeface="Carlito"/>
                <a:cs typeface="Carlito"/>
              </a:rPr>
              <a:t>not </a:t>
            </a:r>
            <a:r>
              <a:rPr sz="2000" spc="10" dirty="0">
                <a:latin typeface="Carlito"/>
                <a:cs typeface="Carlito"/>
              </a:rPr>
              <a:t>a </a:t>
            </a:r>
            <a:r>
              <a:rPr sz="2000" spc="-10" dirty="0">
                <a:latin typeface="Carlito"/>
                <a:cs typeface="Carlito"/>
              </a:rPr>
              <a:t>definition, </a:t>
            </a:r>
            <a:r>
              <a:rPr sz="2000" dirty="0">
                <a:latin typeface="Carlito"/>
                <a:cs typeface="Carlito"/>
              </a:rPr>
              <a:t>but </a:t>
            </a:r>
            <a:r>
              <a:rPr sz="2000" spc="10" dirty="0">
                <a:latin typeface="Carlito"/>
                <a:cs typeface="Carlito"/>
              </a:rPr>
              <a:t>a </a:t>
            </a:r>
            <a:r>
              <a:rPr sz="2000" spc="-5" dirty="0">
                <a:latin typeface="Carlito"/>
                <a:cs typeface="Carlito"/>
              </a:rPr>
              <a:t>description </a:t>
            </a:r>
            <a:r>
              <a:rPr sz="2000" spc="-30" dirty="0">
                <a:latin typeface="Carlito"/>
                <a:cs typeface="Carlito"/>
              </a:rPr>
              <a:t>for </a:t>
            </a:r>
            <a:r>
              <a:rPr sz="2000" spc="-10" dirty="0">
                <a:latin typeface="Carlito"/>
                <a:cs typeface="Carlito"/>
              </a:rPr>
              <a:t>clinical </a:t>
            </a:r>
            <a:r>
              <a:rPr sz="2000" spc="5" dirty="0">
                <a:latin typeface="Carlito"/>
                <a:cs typeface="Carlito"/>
              </a:rPr>
              <a:t>use, </a:t>
            </a:r>
            <a:r>
              <a:rPr sz="2000" spc="10" dirty="0">
                <a:latin typeface="Carlito"/>
                <a:cs typeface="Carlito"/>
              </a:rPr>
              <a:t>as </a:t>
            </a:r>
            <a:r>
              <a:rPr sz="2000" spc="15" dirty="0">
                <a:latin typeface="Carlito"/>
                <a:cs typeface="Carlito"/>
              </a:rPr>
              <a:t>asthma-COPD </a:t>
            </a:r>
            <a:r>
              <a:rPr sz="2000" spc="-10" dirty="0">
                <a:latin typeface="Carlito"/>
                <a:cs typeface="Carlito"/>
              </a:rPr>
              <a:t>overlap includes </a:t>
            </a:r>
            <a:r>
              <a:rPr sz="2000" spc="-15" dirty="0">
                <a:latin typeface="Carlito"/>
                <a:cs typeface="Carlito"/>
              </a:rPr>
              <a:t>several  </a:t>
            </a:r>
            <a:r>
              <a:rPr sz="2000" spc="-20" dirty="0">
                <a:latin typeface="Carlito"/>
                <a:cs typeface="Carlito"/>
              </a:rPr>
              <a:t>different </a:t>
            </a:r>
            <a:r>
              <a:rPr sz="2000" spc="-10" dirty="0">
                <a:latin typeface="Carlito"/>
                <a:cs typeface="Carlito"/>
              </a:rPr>
              <a:t>clinical </a:t>
            </a:r>
            <a:r>
              <a:rPr sz="2000" spc="-5" dirty="0">
                <a:latin typeface="Carlito"/>
                <a:cs typeface="Carlito"/>
              </a:rPr>
              <a:t>phenotypes </a:t>
            </a:r>
            <a:r>
              <a:rPr sz="2000" spc="5" dirty="0">
                <a:latin typeface="Carlito"/>
                <a:cs typeface="Carlito"/>
              </a:rPr>
              <a:t>and </a:t>
            </a:r>
            <a:r>
              <a:rPr sz="2000" spc="-10" dirty="0">
                <a:latin typeface="Carlito"/>
                <a:cs typeface="Carlito"/>
              </a:rPr>
              <a:t>there </a:t>
            </a:r>
            <a:r>
              <a:rPr sz="2000" dirty="0">
                <a:latin typeface="Carlito"/>
                <a:cs typeface="Carlito"/>
              </a:rPr>
              <a:t>are </a:t>
            </a:r>
            <a:r>
              <a:rPr sz="2000" spc="-25" dirty="0">
                <a:latin typeface="Carlito"/>
                <a:cs typeface="Carlito"/>
              </a:rPr>
              <a:t>likely </a:t>
            </a:r>
            <a:r>
              <a:rPr sz="2000" spc="10" dirty="0">
                <a:latin typeface="Carlito"/>
                <a:cs typeface="Carlito"/>
              </a:rPr>
              <a:t>to </a:t>
            </a:r>
            <a:r>
              <a:rPr sz="2000" spc="5" dirty="0">
                <a:latin typeface="Carlito"/>
                <a:cs typeface="Carlito"/>
              </a:rPr>
              <a:t>be </a:t>
            </a:r>
            <a:r>
              <a:rPr sz="2000" spc="-15" dirty="0">
                <a:latin typeface="Carlito"/>
                <a:cs typeface="Carlito"/>
              </a:rPr>
              <a:t>several </a:t>
            </a:r>
            <a:r>
              <a:rPr sz="2000" spc="-20" dirty="0">
                <a:latin typeface="Carlito"/>
                <a:cs typeface="Carlito"/>
              </a:rPr>
              <a:t>different </a:t>
            </a:r>
            <a:r>
              <a:rPr sz="2000" spc="-10" dirty="0">
                <a:latin typeface="Carlito"/>
                <a:cs typeface="Carlito"/>
              </a:rPr>
              <a:t>underlying</a:t>
            </a:r>
            <a:r>
              <a:rPr sz="2000" spc="380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mechanisms.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90"/>
              </a:lnSpc>
              <a:spcBef>
                <a:spcPts val="1190"/>
              </a:spcBef>
            </a:pP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Patients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with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 features</a:t>
            </a:r>
            <a:r>
              <a:rPr sz="2000" spc="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both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asthma</a:t>
            </a:r>
            <a:r>
              <a:rPr sz="2000" spc="-1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COPD</a:t>
            </a:r>
            <a:r>
              <a:rPr sz="2000" spc="-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have</a:t>
            </a:r>
            <a:r>
              <a:rPr sz="2000" spc="-114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worse</a:t>
            </a:r>
            <a:r>
              <a:rPr sz="2000" spc="-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outcomes</a:t>
            </a:r>
            <a:r>
              <a:rPr sz="2000" spc="-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than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those</a:t>
            </a:r>
            <a:r>
              <a:rPr sz="2000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with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asthma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90"/>
              </a:lnSpc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or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COPD</a:t>
            </a:r>
            <a:r>
              <a:rPr sz="2000" spc="-9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alone</a:t>
            </a:r>
            <a:endParaRPr sz="2000">
              <a:latin typeface="Carlito"/>
              <a:cs typeface="Carlito"/>
            </a:endParaRPr>
          </a:p>
          <a:p>
            <a:pPr marL="393700" indent="-181610">
              <a:lnSpc>
                <a:spcPct val="100000"/>
              </a:lnSpc>
              <a:spcBef>
                <a:spcPts val="155"/>
              </a:spcBef>
              <a:buClr>
                <a:srgbClr val="9DBEBD"/>
              </a:buClr>
              <a:buChar char="◦"/>
              <a:tabLst>
                <a:tab pos="394335" algn="l"/>
              </a:tabLst>
            </a:pP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Frequent</a:t>
            </a:r>
            <a:r>
              <a:rPr sz="2000" spc="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exacerbations</a:t>
            </a:r>
            <a:endParaRPr sz="2000">
              <a:latin typeface="Carlito"/>
              <a:cs typeface="Carlito"/>
            </a:endParaRPr>
          </a:p>
          <a:p>
            <a:pPr marL="393700" indent="-181610">
              <a:lnSpc>
                <a:spcPct val="100000"/>
              </a:lnSpc>
              <a:spcBef>
                <a:spcPts val="375"/>
              </a:spcBef>
              <a:buClr>
                <a:srgbClr val="9DBEBD"/>
              </a:buClr>
              <a:buChar char="◦"/>
              <a:tabLst>
                <a:tab pos="394335" algn="l"/>
              </a:tabLst>
            </a:pP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Poor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quality of </a:t>
            </a:r>
            <a:r>
              <a:rPr sz="2000" spc="-30" dirty="0">
                <a:solidFill>
                  <a:srgbClr val="404040"/>
                </a:solidFill>
                <a:latin typeface="Carlito"/>
                <a:cs typeface="Carlito"/>
              </a:rPr>
              <a:t>life</a:t>
            </a:r>
            <a:endParaRPr sz="2000">
              <a:latin typeface="Carlito"/>
              <a:cs typeface="Carlito"/>
            </a:endParaRPr>
          </a:p>
          <a:p>
            <a:pPr marL="393700" indent="-181610">
              <a:lnSpc>
                <a:spcPct val="100000"/>
              </a:lnSpc>
              <a:spcBef>
                <a:spcPts val="305"/>
              </a:spcBef>
              <a:buClr>
                <a:srgbClr val="9DBEBD"/>
              </a:buClr>
              <a:buChar char="◦"/>
              <a:tabLst>
                <a:tab pos="394335" algn="l"/>
              </a:tabLst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More 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rapid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decline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lung</a:t>
            </a:r>
            <a:r>
              <a:rPr sz="2000" spc="7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function</a:t>
            </a:r>
            <a:endParaRPr sz="2000">
              <a:latin typeface="Carlito"/>
              <a:cs typeface="Carlito"/>
            </a:endParaRPr>
          </a:p>
          <a:p>
            <a:pPr marL="393700" indent="-181610">
              <a:lnSpc>
                <a:spcPct val="100000"/>
              </a:lnSpc>
              <a:spcBef>
                <a:spcPts val="380"/>
              </a:spcBef>
              <a:buClr>
                <a:srgbClr val="9DBEBD"/>
              </a:buClr>
              <a:buChar char="◦"/>
              <a:tabLst>
                <a:tab pos="394335" algn="l"/>
              </a:tabLst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Higher</a:t>
            </a:r>
            <a:r>
              <a:rPr sz="2000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mortality</a:t>
            </a:r>
            <a:endParaRPr sz="2000">
              <a:latin typeface="Carlito"/>
              <a:cs typeface="Carlito"/>
            </a:endParaRPr>
          </a:p>
          <a:p>
            <a:pPr marL="393700" indent="-181610">
              <a:lnSpc>
                <a:spcPct val="100000"/>
              </a:lnSpc>
              <a:spcBef>
                <a:spcPts val="380"/>
              </a:spcBef>
              <a:buClr>
                <a:srgbClr val="9DBEBD"/>
              </a:buClr>
              <a:buChar char="◦"/>
              <a:tabLst>
                <a:tab pos="394335" algn="l"/>
              </a:tabLst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Greater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health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care</a:t>
            </a:r>
            <a:r>
              <a:rPr sz="2000" spc="-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utilization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735" y="915288"/>
            <a:ext cx="255079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Summary</a:t>
            </a:r>
            <a:r>
              <a:rPr spc="-869" dirty="0"/>
              <a:t> </a:t>
            </a:r>
            <a:r>
              <a:rPr spc="-505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5544" y="1972373"/>
            <a:ext cx="9694545" cy="2880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For </a:t>
            </a:r>
            <a:r>
              <a:rPr sz="2000" spc="-30" dirty="0">
                <a:solidFill>
                  <a:srgbClr val="404040"/>
                </a:solidFill>
                <a:latin typeface="Carlito"/>
                <a:cs typeface="Carlito"/>
              </a:rPr>
              <a:t>safety,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GINA no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longer recommends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SABA-only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treatment </a:t>
            </a:r>
            <a:r>
              <a:rPr sz="2000" spc="-30" dirty="0">
                <a:solidFill>
                  <a:srgbClr val="404040"/>
                </a:solidFill>
                <a:latin typeface="Carlito"/>
                <a:cs typeface="Carlito"/>
              </a:rPr>
              <a:t>for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Step</a:t>
            </a:r>
            <a:r>
              <a:rPr sz="2000" spc="-28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1</a:t>
            </a:r>
            <a:endParaRPr sz="2000">
              <a:latin typeface="Carlito"/>
              <a:cs typeface="Carlito"/>
            </a:endParaRPr>
          </a:p>
          <a:p>
            <a:pPr marL="298450" marR="59690" indent="-180975">
              <a:lnSpc>
                <a:spcPct val="150200"/>
              </a:lnSpc>
              <a:spcBef>
                <a:spcPts val="375"/>
              </a:spcBef>
              <a:buClr>
                <a:srgbClr val="9DBEBD"/>
              </a:buClr>
              <a:buChar char="◦"/>
              <a:tabLst>
                <a:tab pos="299085" algn="l"/>
              </a:tabLst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This decision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was based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on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evidence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that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SABA-only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treatment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increases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risk of</a:t>
            </a:r>
            <a:r>
              <a:rPr sz="2000" spc="-254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severe 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exacerbations,</a:t>
            </a:r>
            <a:r>
              <a:rPr sz="2000" spc="-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that</a:t>
            </a:r>
            <a:r>
              <a:rPr sz="2000" spc="-8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adding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any</a:t>
            </a:r>
            <a:r>
              <a:rPr sz="2000" spc="-7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ICS</a:t>
            </a:r>
            <a:r>
              <a:rPr sz="2000" b="1" spc="15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significantly</a:t>
            </a:r>
            <a:r>
              <a:rPr sz="2000" b="1" spc="-140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reduces</a:t>
            </a:r>
            <a:r>
              <a:rPr sz="2000" b="1" spc="-140" dirty="0">
                <a:latin typeface="Carlito"/>
                <a:cs typeface="Carlito"/>
              </a:rPr>
              <a:t> </a:t>
            </a:r>
            <a:r>
              <a:rPr sz="2000" b="1" spc="-15" dirty="0">
                <a:latin typeface="Carlito"/>
                <a:cs typeface="Carlito"/>
              </a:rPr>
              <a:t>the</a:t>
            </a:r>
            <a:r>
              <a:rPr sz="2000" b="1" spc="25" dirty="0">
                <a:latin typeface="Carlito"/>
                <a:cs typeface="Carlito"/>
              </a:rPr>
              <a:t> risk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ct val="150200"/>
              </a:lnSpc>
              <a:spcBef>
                <a:spcPts val="1655"/>
              </a:spcBef>
            </a:pP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GINA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now recommends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that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all adults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adolescents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with 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asthma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should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receive</a:t>
            </a:r>
            <a:r>
              <a:rPr sz="2000" spc="-28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symptom- 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driven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or regular low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dose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ICS-containing controller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treatment,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reduce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risk of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serious  exacerbations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9676" y="2201164"/>
            <a:ext cx="4288155" cy="1124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200" spc="-395" dirty="0"/>
              <a:t>THANK</a:t>
            </a:r>
            <a:r>
              <a:rPr sz="7200" spc="-1000" dirty="0"/>
              <a:t> </a:t>
            </a:r>
            <a:r>
              <a:rPr sz="7200" spc="-415" dirty="0"/>
              <a:t>YOU</a:t>
            </a:r>
            <a:endParaRPr sz="7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735" y="915288"/>
            <a:ext cx="9076055" cy="568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10" dirty="0">
                <a:solidFill>
                  <a:srgbClr val="0070C0"/>
                </a:solidFill>
              </a:rPr>
              <a:t>Factors</a:t>
            </a:r>
            <a:r>
              <a:rPr spc="-750" dirty="0">
                <a:solidFill>
                  <a:srgbClr val="0070C0"/>
                </a:solidFill>
              </a:rPr>
              <a:t> </a:t>
            </a:r>
            <a:r>
              <a:rPr lang="en-IN" spc="-750" dirty="0">
                <a:solidFill>
                  <a:srgbClr val="0070C0"/>
                </a:solidFill>
              </a:rPr>
              <a:t> </a:t>
            </a:r>
            <a:r>
              <a:rPr spc="-290" dirty="0">
                <a:solidFill>
                  <a:srgbClr val="0070C0"/>
                </a:solidFill>
              </a:rPr>
              <a:t>that</a:t>
            </a:r>
            <a:r>
              <a:rPr lang="en-IN" spc="-290" dirty="0">
                <a:solidFill>
                  <a:srgbClr val="0070C0"/>
                </a:solidFill>
              </a:rPr>
              <a:t> </a:t>
            </a:r>
            <a:r>
              <a:rPr spc="-765" dirty="0">
                <a:solidFill>
                  <a:srgbClr val="0070C0"/>
                </a:solidFill>
              </a:rPr>
              <a:t> </a:t>
            </a:r>
            <a:r>
              <a:rPr spc="-265" dirty="0">
                <a:solidFill>
                  <a:srgbClr val="0070C0"/>
                </a:solidFill>
              </a:rPr>
              <a:t>trigger</a:t>
            </a:r>
            <a:r>
              <a:rPr lang="en-IN" spc="-265" dirty="0">
                <a:solidFill>
                  <a:srgbClr val="0070C0"/>
                </a:solidFill>
              </a:rPr>
              <a:t> </a:t>
            </a:r>
            <a:r>
              <a:rPr spc="-770" dirty="0">
                <a:solidFill>
                  <a:srgbClr val="0070C0"/>
                </a:solidFill>
              </a:rPr>
              <a:t> </a:t>
            </a:r>
            <a:r>
              <a:rPr spc="-260" dirty="0">
                <a:solidFill>
                  <a:srgbClr val="0070C0"/>
                </a:solidFill>
              </a:rPr>
              <a:t>asthma</a:t>
            </a:r>
            <a:r>
              <a:rPr spc="-775" dirty="0">
                <a:solidFill>
                  <a:srgbClr val="0070C0"/>
                </a:solidFill>
              </a:rPr>
              <a:t> </a:t>
            </a:r>
            <a:r>
              <a:rPr lang="en-IN" spc="-775" dirty="0">
                <a:solidFill>
                  <a:srgbClr val="0070C0"/>
                </a:solidFill>
              </a:rPr>
              <a:t> </a:t>
            </a:r>
            <a:r>
              <a:rPr spc="-290" dirty="0">
                <a:solidFill>
                  <a:srgbClr val="0070C0"/>
                </a:solidFill>
              </a:rPr>
              <a:t>symptoms: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0294" y="1699323"/>
            <a:ext cx="6852284" cy="3640454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07950" indent="-95250">
              <a:lnSpc>
                <a:spcPct val="100000"/>
              </a:lnSpc>
              <a:spcBef>
                <a:spcPts val="1225"/>
              </a:spcBef>
              <a:buClr>
                <a:srgbClr val="9DBEBD"/>
              </a:buClr>
              <a:buSzPct val="95000"/>
              <a:buFont typeface="Arial"/>
              <a:buChar char="•"/>
              <a:tabLst>
                <a:tab pos="107950" algn="l"/>
              </a:tabLst>
            </a:pP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Viral</a:t>
            </a:r>
            <a:r>
              <a:rPr sz="2000" spc="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infections.</a:t>
            </a:r>
            <a:endParaRPr sz="2000">
              <a:latin typeface="Carlito"/>
              <a:cs typeface="Carlito"/>
            </a:endParaRPr>
          </a:p>
          <a:p>
            <a:pPr marL="107950" indent="-95250">
              <a:lnSpc>
                <a:spcPct val="100000"/>
              </a:lnSpc>
              <a:spcBef>
                <a:spcPts val="1130"/>
              </a:spcBef>
              <a:buClr>
                <a:srgbClr val="9DBEBD"/>
              </a:buClr>
              <a:buSzPct val="95000"/>
              <a:buFont typeface="Arial"/>
              <a:buChar char="•"/>
              <a:tabLst>
                <a:tab pos="107950" algn="l"/>
              </a:tabLst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Allergens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at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work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or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home(house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dust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mite,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pollens,</a:t>
            </a:r>
            <a:r>
              <a:rPr sz="2000" spc="-27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cockroach).</a:t>
            </a:r>
            <a:endParaRPr sz="2000">
              <a:latin typeface="Carlito"/>
              <a:cs typeface="Carlito"/>
            </a:endParaRPr>
          </a:p>
          <a:p>
            <a:pPr marL="107950" indent="-95250">
              <a:lnSpc>
                <a:spcPct val="100000"/>
              </a:lnSpc>
              <a:spcBef>
                <a:spcPts val="1205"/>
              </a:spcBef>
              <a:buClr>
                <a:srgbClr val="9DBEBD"/>
              </a:buClr>
              <a:buSzPct val="95000"/>
              <a:buFont typeface="Arial"/>
              <a:buChar char="•"/>
              <a:tabLst>
                <a:tab pos="107950" algn="l"/>
              </a:tabLst>
            </a:pP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Exercise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</a:t>
            </a:r>
            <a:r>
              <a:rPr sz="2000" spc="-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hyperventilation.</a:t>
            </a:r>
            <a:endParaRPr sz="2000">
              <a:latin typeface="Carlito"/>
              <a:cs typeface="Carlito"/>
            </a:endParaRPr>
          </a:p>
          <a:p>
            <a:pPr marL="107950" indent="-95250">
              <a:lnSpc>
                <a:spcPct val="100000"/>
              </a:lnSpc>
              <a:spcBef>
                <a:spcPts val="1130"/>
              </a:spcBef>
              <a:buClr>
                <a:srgbClr val="9DBEBD"/>
              </a:buClr>
              <a:buSzPct val="95000"/>
              <a:buFont typeface="Arial"/>
              <a:buChar char="•"/>
              <a:tabLst>
                <a:tab pos="107950" algn="l"/>
              </a:tabLst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Cold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Carlito"/>
                <a:cs typeface="Carlito"/>
              </a:rPr>
              <a:t>air.</a:t>
            </a:r>
            <a:endParaRPr sz="2000">
              <a:latin typeface="Carlito"/>
              <a:cs typeface="Carlito"/>
            </a:endParaRPr>
          </a:p>
          <a:p>
            <a:pPr marL="107950" indent="-95250">
              <a:lnSpc>
                <a:spcPct val="100000"/>
              </a:lnSpc>
              <a:spcBef>
                <a:spcPts val="1205"/>
              </a:spcBef>
              <a:buClr>
                <a:srgbClr val="9DBEBD"/>
              </a:buClr>
              <a:buSzPct val="95000"/>
              <a:buFont typeface="Arial"/>
              <a:buChar char="•"/>
              <a:tabLst>
                <a:tab pos="107950" algn="l"/>
              </a:tabLst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Stress.</a:t>
            </a:r>
            <a:endParaRPr sz="2000">
              <a:latin typeface="Carlito"/>
              <a:cs typeface="Carlito"/>
            </a:endParaRPr>
          </a:p>
          <a:p>
            <a:pPr marL="107950" indent="-95250">
              <a:lnSpc>
                <a:spcPct val="100000"/>
              </a:lnSpc>
              <a:spcBef>
                <a:spcPts val="1130"/>
              </a:spcBef>
              <a:buClr>
                <a:srgbClr val="9DBEBD"/>
              </a:buClr>
              <a:buSzPct val="95000"/>
              <a:buFont typeface="Arial"/>
              <a:buChar char="•"/>
              <a:tabLst>
                <a:tab pos="107950" algn="l"/>
              </a:tabLst>
            </a:pPr>
            <a:r>
              <a:rPr sz="2000" spc="-30" dirty="0">
                <a:solidFill>
                  <a:srgbClr val="404040"/>
                </a:solidFill>
                <a:latin typeface="Carlito"/>
                <a:cs typeface="Carlito"/>
              </a:rPr>
              <a:t>Tobacco</a:t>
            </a:r>
            <a:r>
              <a:rPr sz="2000" spc="-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smoke.</a:t>
            </a:r>
            <a:endParaRPr sz="2000">
              <a:latin typeface="Carlito"/>
              <a:cs typeface="Carlito"/>
            </a:endParaRPr>
          </a:p>
          <a:p>
            <a:pPr marL="107950" indent="-95250">
              <a:lnSpc>
                <a:spcPct val="100000"/>
              </a:lnSpc>
              <a:spcBef>
                <a:spcPts val="1205"/>
              </a:spcBef>
              <a:buClr>
                <a:srgbClr val="9DBEBD"/>
              </a:buClr>
              <a:buSzPct val="95000"/>
              <a:buFont typeface="Arial"/>
              <a:buChar char="•"/>
              <a:tabLst>
                <a:tab pos="107950" algn="l"/>
              </a:tabLst>
            </a:pP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Drugs(NSAID 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s,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aspirin,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Beta</a:t>
            </a:r>
            <a:r>
              <a:rPr sz="2000" spc="-27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blockers).</a:t>
            </a:r>
            <a:endParaRPr sz="2000">
              <a:latin typeface="Carlito"/>
              <a:cs typeface="Carlito"/>
            </a:endParaRPr>
          </a:p>
          <a:p>
            <a:pPr marL="107950" indent="-95250">
              <a:lnSpc>
                <a:spcPct val="100000"/>
              </a:lnSpc>
              <a:spcBef>
                <a:spcPts val="1130"/>
              </a:spcBef>
              <a:buClr>
                <a:srgbClr val="9DBEBD"/>
              </a:buClr>
              <a:buSzPct val="95000"/>
              <a:buFont typeface="Arial"/>
              <a:buChar char="•"/>
              <a:tabLst>
                <a:tab pos="107950" algn="l"/>
              </a:tabLst>
            </a:pP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Sulfur dioxide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irritant 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gases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(household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sprays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,paint</a:t>
            </a:r>
            <a:r>
              <a:rPr sz="2000" spc="-18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fumes).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7064EF-89F9-4CC8-9D6D-A59B5FF81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" y="0"/>
            <a:ext cx="8686800" cy="678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85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1050" y="371475"/>
            <a:ext cx="10515600" cy="5505450"/>
            <a:chOff x="781050" y="371475"/>
            <a:chExt cx="10515600" cy="5505450"/>
          </a:xfrm>
        </p:grpSpPr>
        <p:sp>
          <p:nvSpPr>
            <p:cNvPr id="3" name="object 3"/>
            <p:cNvSpPr/>
            <p:nvPr/>
          </p:nvSpPr>
          <p:spPr>
            <a:xfrm>
              <a:off x="1204912" y="174790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896" y="0"/>
                  </a:lnTo>
                </a:path>
              </a:pathLst>
            </a:custGeom>
            <a:ln w="953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1050" y="371475"/>
              <a:ext cx="10515600" cy="55054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5544" y="920750"/>
            <a:ext cx="2811781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spc="-215" dirty="0">
                <a:solidFill>
                  <a:srgbClr val="FF0000"/>
                </a:solidFill>
              </a:rPr>
              <a:t>PATHOPHYSIOLOGY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5544" y="1699323"/>
            <a:ext cx="3977004" cy="2734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7100"/>
              </a:lnSpc>
              <a:spcBef>
                <a:spcPts val="95"/>
              </a:spcBef>
            </a:pPr>
            <a:r>
              <a:rPr sz="2000" spc="-5" dirty="0">
                <a:solidFill>
                  <a:srgbClr val="7030A0"/>
                </a:solidFill>
                <a:latin typeface="Carlito"/>
                <a:cs typeface="Carlito"/>
              </a:rPr>
              <a:t>Players</a:t>
            </a:r>
            <a:r>
              <a:rPr sz="2000" spc="-50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7030A0"/>
                </a:solidFill>
                <a:latin typeface="Carlito"/>
                <a:cs typeface="Carlito"/>
              </a:rPr>
              <a:t>in</a:t>
            </a:r>
            <a:r>
              <a:rPr sz="2000" spc="-20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7030A0"/>
                </a:solidFill>
                <a:latin typeface="Carlito"/>
                <a:cs typeface="Carlito"/>
              </a:rPr>
              <a:t>pathophysiology</a:t>
            </a:r>
            <a:r>
              <a:rPr sz="2000" spc="-170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7030A0"/>
                </a:solidFill>
                <a:latin typeface="Carlito"/>
                <a:cs typeface="Carlito"/>
              </a:rPr>
              <a:t>of</a:t>
            </a:r>
            <a:r>
              <a:rPr sz="2000" spc="-25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2000" spc="20" dirty="0">
                <a:solidFill>
                  <a:srgbClr val="7030A0"/>
                </a:solidFill>
                <a:latin typeface="Carlito"/>
                <a:cs typeface="Carlito"/>
              </a:rPr>
              <a:t>asthma</a:t>
            </a:r>
            <a:r>
              <a:rPr sz="2000" spc="-155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7030A0"/>
                </a:solidFill>
                <a:latin typeface="Carlito"/>
                <a:cs typeface="Carlito"/>
              </a:rPr>
              <a:t>: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Dendritic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cells</a:t>
            </a:r>
            <a:r>
              <a:rPr sz="2000" spc="7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.</a:t>
            </a:r>
            <a:endParaRPr sz="2000" dirty="0">
              <a:latin typeface="Carlito"/>
              <a:cs typeface="Carlito"/>
            </a:endParaRPr>
          </a:p>
          <a:p>
            <a:pPr marL="31750" marR="2650490">
              <a:lnSpc>
                <a:spcPct val="147100"/>
              </a:lnSpc>
              <a:spcBef>
                <a:spcPts val="70"/>
              </a:spcBef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Eosinophils</a:t>
            </a:r>
            <a:r>
              <a:rPr sz="2000" spc="-1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.  </a:t>
            </a:r>
            <a:r>
              <a:rPr sz="2000" spc="25" dirty="0">
                <a:solidFill>
                  <a:srgbClr val="404040"/>
                </a:solidFill>
                <a:latin typeface="Carlito"/>
                <a:cs typeface="Carlito"/>
              </a:rPr>
              <a:t>mast</a:t>
            </a:r>
            <a:r>
              <a:rPr sz="2000" spc="-16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cell</a:t>
            </a:r>
            <a:endParaRPr sz="2000" dirty="0">
              <a:latin typeface="Carlito"/>
              <a:cs typeface="Carlito"/>
            </a:endParaRPr>
          </a:p>
          <a:p>
            <a:pPr marL="31750">
              <a:lnSpc>
                <a:spcPct val="100000"/>
              </a:lnSpc>
              <a:spcBef>
                <a:spcPts val="1205"/>
              </a:spcBef>
            </a:pP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IgE</a:t>
            </a:r>
            <a:r>
              <a:rPr sz="2000" spc="3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antibodies.</a:t>
            </a:r>
            <a:endParaRPr sz="2000" dirty="0">
              <a:latin typeface="Carlito"/>
              <a:cs typeface="Carlito"/>
            </a:endParaRPr>
          </a:p>
          <a:p>
            <a:pPr marL="31750">
              <a:lnSpc>
                <a:spcPct val="100000"/>
              </a:lnSpc>
              <a:spcBef>
                <a:spcPts val="1130"/>
              </a:spcBef>
            </a:pP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T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helper</a:t>
            </a:r>
            <a:r>
              <a:rPr sz="2000" spc="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cells-TH2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2386</Words>
  <Application>Microsoft Office PowerPoint</Application>
  <PresentationFormat>Custom</PresentationFormat>
  <Paragraphs>348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Carlito</vt:lpstr>
      <vt:lpstr>Trebuchet MS</vt:lpstr>
      <vt:lpstr>Wingdings 3</vt:lpstr>
      <vt:lpstr>Facet</vt:lpstr>
      <vt:lpstr>PowerPoint Presentation</vt:lpstr>
      <vt:lpstr>PowerPoint Presentation</vt:lpstr>
      <vt:lpstr>Definition of Asthma</vt:lpstr>
      <vt:lpstr>Risk factors</vt:lpstr>
      <vt:lpstr>ENVIRONMENTAL FACTORS :</vt:lpstr>
      <vt:lpstr>Factors  that  trigger  asthma  symptoms:</vt:lpstr>
      <vt:lpstr>PowerPoint Presentation</vt:lpstr>
      <vt:lpstr>PowerPoint Presentation</vt:lpstr>
      <vt:lpstr>PATHOPHYSIOLOGY</vt:lpstr>
      <vt:lpstr>PowerPoint Presentation</vt:lpstr>
      <vt:lpstr>PowerPoint Presentation</vt:lpstr>
      <vt:lpstr>PowerPoint Presentation</vt:lpstr>
      <vt:lpstr>PowerPoint Presentation</vt:lpstr>
      <vt:lpstr>CLINICAL FEATURES:</vt:lpstr>
      <vt:lpstr>Making diagnosis of Asthma:</vt:lpstr>
      <vt:lpstr>Asthma phenotypes:</vt:lpstr>
      <vt:lpstr>Criteria for Diagnosis of asthma:</vt:lpstr>
      <vt:lpstr>PowerPoint Presentation</vt:lpstr>
      <vt:lpstr>Typical spirometric tracings</vt:lpstr>
      <vt:lpstr>Investigations</vt:lpstr>
      <vt:lpstr>Diagnosing asthma in other contexts</vt:lpstr>
      <vt:lpstr>Assessing a patient with Asthma</vt:lpstr>
      <vt:lpstr>GINA Assessment of symptom control</vt:lpstr>
      <vt:lpstr>GINA Assessment of Risk factors</vt:lpstr>
      <vt:lpstr>PowerPoint Presentation</vt:lpstr>
      <vt:lpstr>Role of lung function in monitoring  asthma:</vt:lpstr>
      <vt:lpstr>Assessment of asthma severity</vt:lpstr>
      <vt:lpstr>Management of asthma</vt:lpstr>
      <vt:lpstr>PowerPoint Presentation</vt:lpstr>
      <vt:lpstr>General principles:</vt:lpstr>
      <vt:lpstr>Treatment to prevent asthma  exacerbations and control symptoms:</vt:lpstr>
      <vt:lpstr>Control based Asthma management test:</vt:lpstr>
      <vt:lpstr>Background to changes in 2019 - the risks  of SABA-only treatment</vt:lpstr>
      <vt:lpstr>GINA 2018 – main treatment figure</vt:lpstr>
      <vt:lpstr>GINA 2019 – landmark changes in asthma  management</vt:lpstr>
      <vt:lpstr>PowerPoint Presentation</vt:lpstr>
      <vt:lpstr>PowerPoint Presentation</vt:lpstr>
      <vt:lpstr>Stepwise Asthma management:</vt:lpstr>
      <vt:lpstr>Step- 1</vt:lpstr>
      <vt:lpstr>PowerPoint Presentation</vt:lpstr>
      <vt:lpstr>Step-2</vt:lpstr>
      <vt:lpstr>PowerPoint Presentation</vt:lpstr>
      <vt:lpstr>Step 3:</vt:lpstr>
      <vt:lpstr>Step 4:</vt:lpstr>
      <vt:lpstr>PowerPoint Presentation</vt:lpstr>
      <vt:lpstr>Step 5:</vt:lpstr>
      <vt:lpstr>PowerPoint Presentation</vt:lpstr>
      <vt:lpstr>PowerPoint Presentation</vt:lpstr>
      <vt:lpstr>Inhaler skills and adherence</vt:lpstr>
      <vt:lpstr>Treating modifiable risk factors:</vt:lpstr>
      <vt:lpstr>Non-pharmacological therapies</vt:lpstr>
      <vt:lpstr>Written asthma –action plan:</vt:lpstr>
      <vt:lpstr>Managing exacerbations in primary care</vt:lpstr>
      <vt:lpstr>PowerPoint Presentation</vt:lpstr>
      <vt:lpstr>Managing exacerbations in acute care  settings</vt:lpstr>
      <vt:lpstr>PowerPoint Presentation</vt:lpstr>
      <vt:lpstr>Asthma-COPD overlap</vt:lpstr>
      <vt:lpstr>Summary 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vidyasagar.kota7148@gmail.com</cp:lastModifiedBy>
  <cp:revision>11</cp:revision>
  <dcterms:created xsi:type="dcterms:W3CDTF">2020-04-14T18:49:06Z</dcterms:created>
  <dcterms:modified xsi:type="dcterms:W3CDTF">2020-04-14T19:56:06Z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2020-04-14T00:00:00Z</vt:filetime>
  </property>
  <property fmtid="{D5CDD505-2E9C-101B-9397-08002B2CF9AE}" pid="3" name="LastSaved">
    <vt:filetime>2020-04-14T00:00:00Z</vt:filetime>
  </property>
</Properties>
</file>